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53"/>
  </p:notesMasterIdLst>
  <p:sldIdLst>
    <p:sldId id="256" r:id="rId5"/>
    <p:sldId id="258" r:id="rId6"/>
    <p:sldId id="288" r:id="rId7"/>
    <p:sldId id="290" r:id="rId8"/>
    <p:sldId id="257" r:id="rId9"/>
    <p:sldId id="272" r:id="rId10"/>
    <p:sldId id="321" r:id="rId11"/>
    <p:sldId id="322" r:id="rId12"/>
    <p:sldId id="323" r:id="rId13"/>
    <p:sldId id="291" r:id="rId14"/>
    <p:sldId id="292" r:id="rId15"/>
    <p:sldId id="293" r:id="rId16"/>
    <p:sldId id="294" r:id="rId17"/>
    <p:sldId id="295" r:id="rId18"/>
    <p:sldId id="319" r:id="rId19"/>
    <p:sldId id="324" r:id="rId20"/>
    <p:sldId id="325" r:id="rId21"/>
    <p:sldId id="326" r:id="rId22"/>
    <p:sldId id="327" r:id="rId23"/>
    <p:sldId id="328" r:id="rId24"/>
    <p:sldId id="329" r:id="rId25"/>
    <p:sldId id="332" r:id="rId26"/>
    <p:sldId id="263" r:id="rId27"/>
    <p:sldId id="318" r:id="rId28"/>
    <p:sldId id="330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04" r:id="rId49"/>
    <p:sldId id="305" r:id="rId50"/>
    <p:sldId id="331" r:id="rId51"/>
    <p:sldId id="306" r:id="rId52"/>
  </p:sldIdLst>
  <p:sldSz cx="9144000" cy="5143500" type="screen16x9"/>
  <p:notesSz cx="6858000" cy="9144000"/>
  <p:embeddedFontLst>
    <p:embeddedFont>
      <p:font typeface="Arvo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  <p:embeddedFont>
      <p:font typeface="Montserrat" panose="020B0604020202020204" charset="0"/>
      <p:regular r:id="rId66"/>
      <p:bold r:id="rId67"/>
      <p:italic r:id="rId68"/>
      <p:boldItalic r:id="rId69"/>
    </p:embeddedFont>
    <p:embeddedFont>
      <p:font typeface="Roboto Condensed" panose="020B0604020202020204" charset="0"/>
      <p:regular r:id="rId70"/>
      <p:bold r:id="rId71"/>
      <p:italic r:id="rId72"/>
      <p:boldItalic r:id="rId73"/>
    </p:embeddedFont>
    <p:embeddedFont>
      <p:font typeface="Roboto Condensed Light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A42A22-B5B1-47CB-B670-CAEA787C133D}">
  <a:tblStyle styleId="{8EA42A22-B5B1-47CB-B670-CAEA787C13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6" autoAdjust="0"/>
    <p:restoredTop sz="88754" autoAdjust="0"/>
  </p:normalViewPr>
  <p:slideViewPr>
    <p:cSldViewPr snapToGrid="0">
      <p:cViewPr varScale="1">
        <p:scale>
          <a:sx n="90" d="100"/>
          <a:sy n="90" d="100"/>
        </p:scale>
        <p:origin x="30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font" Target="fonts/font23.fntdata"/><Relationship Id="rId7" Type="http://schemas.openxmlformats.org/officeDocument/2006/relationships/slide" Target="slides/slide3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layout>
                <c:manualLayout>
                  <c:x val="-0.20770128327541526"/>
                  <c:y val="0.1005835666872911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Correction automatique des QCMs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15B-5E41-9527-8C545FF410E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ChatBot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15B-5E41-9527-8C545FF410E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Orientation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15B-5E41-9527-8C545FF410E2}"/>
                </c:ext>
              </c:extLst>
            </c:dLbl>
            <c:dLbl>
              <c:idx val="3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97" b="0" i="0" u="none" strike="noStrike" kern="1200" baseline="0">
                        <a:solidFill>
                          <a:prstClr val="white">
                            <a:lumMod val="7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97" b="0" i="0" u="none" strike="noStrike" kern="1200" baseline="0">
                        <a:solidFill>
                          <a:prstClr val="white">
                            <a:lumMod val="7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Apprentissage Adaptatif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3-015B-5E41-9527-8C545FF41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BF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Feuil1!$A$2:$A$5</c:f>
              <c:numCache>
                <c:formatCode>General</c:formatCode>
                <c:ptCount val="4"/>
                <c:pt idx="0">
                  <c:v>6</c:v>
                </c:pt>
                <c:pt idx="1">
                  <c:v>8</c:v>
                </c:pt>
                <c:pt idx="2">
                  <c:v>6</c:v>
                </c:pt>
                <c:pt idx="3">
                  <c:v>8.25</c:v>
                </c:pt>
              </c:numCache>
            </c:numRef>
          </c:xVal>
          <c:yVal>
            <c:numRef>
              <c:f>Feuil1!$B$2:$B$5</c:f>
              <c:numCache>
                <c:formatCode>General</c:formatCode>
                <c:ptCount val="4"/>
                <c:pt idx="0">
                  <c:v>3</c:v>
                </c:pt>
                <c:pt idx="1">
                  <c:v>3.5</c:v>
                </c:pt>
                <c:pt idx="2">
                  <c:v>5</c:v>
                </c:pt>
                <c:pt idx="3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5B-5E41-9527-8C545FF41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42976"/>
        <c:axId val="205365632"/>
      </c:scatterChart>
      <c:valAx>
        <c:axId val="205342976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BF"/>
          </a:p>
        </c:txPr>
        <c:crossAx val="205365632"/>
        <c:crosses val="autoZero"/>
        <c:crossBetween val="midCat"/>
      </c:valAx>
      <c:valAx>
        <c:axId val="205365632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Complexité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BF"/>
          </a:p>
        </c:txPr>
        <c:crossAx val="20534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BF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4D61B-A630-4371-9D84-6ED984C8DB0A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FACE7-2E08-4CA0-B9CC-2CC7EB544547}">
      <dgm:prSet phldrT="[Texte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Experts</a:t>
          </a:r>
        </a:p>
      </dgm:t>
    </dgm:pt>
    <dgm:pt modelId="{3718D2BA-6E74-4A42-ABAD-7F8EC7193334}" type="parTrans" cxnId="{B74BE63E-EBBB-4DF6-B599-C6ED2DDD3B23}">
      <dgm:prSet/>
      <dgm:spPr/>
      <dgm:t>
        <a:bodyPr/>
        <a:lstStyle/>
        <a:p>
          <a:endParaRPr lang="en-US"/>
        </a:p>
      </dgm:t>
    </dgm:pt>
    <dgm:pt modelId="{36367AFB-5984-44EB-900D-AC439A8AB302}" type="sibTrans" cxnId="{B74BE63E-EBBB-4DF6-B599-C6ED2DDD3B23}">
      <dgm:prSet/>
      <dgm:spPr/>
      <dgm:t>
        <a:bodyPr/>
        <a:lstStyle/>
        <a:p>
          <a:endParaRPr lang="en-US"/>
        </a:p>
      </dgm:t>
    </dgm:pt>
    <dgm:pt modelId="{2709BE73-2AD7-479B-B0DA-4566B1783B76}">
      <dgm:prSet phldrT="[Texte]" custT="1"/>
      <dgm:spPr/>
      <dgm:t>
        <a:bodyPr/>
        <a:lstStyle/>
        <a:p>
          <a:r>
            <a:rPr lang="fr-FR" sz="1800" b="1" noProof="0" dirty="0">
              <a:solidFill>
                <a:schemeClr val="tx1"/>
              </a:solidFill>
            </a:rPr>
            <a:t>Orienté objet</a:t>
          </a:r>
        </a:p>
      </dgm:t>
    </dgm:pt>
    <dgm:pt modelId="{62EB605F-296A-4FB1-90E8-8BEA353DE015}" type="parTrans" cxnId="{B6147DB9-ADF6-48F7-9CAD-656BCC98FFD1}">
      <dgm:prSet/>
      <dgm:spPr/>
      <dgm:t>
        <a:bodyPr/>
        <a:lstStyle/>
        <a:p>
          <a:endParaRPr lang="en-US"/>
        </a:p>
      </dgm:t>
    </dgm:pt>
    <dgm:pt modelId="{58B14FDB-9143-4710-A7E2-E4A4FE527BB9}" type="sibTrans" cxnId="{B6147DB9-ADF6-48F7-9CAD-656BCC98FFD1}">
      <dgm:prSet/>
      <dgm:spPr/>
      <dgm:t>
        <a:bodyPr/>
        <a:lstStyle/>
        <a:p>
          <a:endParaRPr lang="en-US"/>
        </a:p>
      </dgm:t>
    </dgm:pt>
    <dgm:pt modelId="{79581EB1-8853-4E6B-A15B-513C5C6244B5}">
      <dgm:prSet phldrT="[Texte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Produit Data</a:t>
          </a:r>
        </a:p>
      </dgm:t>
    </dgm:pt>
    <dgm:pt modelId="{B7CED82D-8105-48E7-A840-1D2B6EF31505}" type="parTrans" cxnId="{2EC04068-18B3-4B28-8D08-7047909F59B8}">
      <dgm:prSet/>
      <dgm:spPr/>
      <dgm:t>
        <a:bodyPr/>
        <a:lstStyle/>
        <a:p>
          <a:endParaRPr lang="en-US"/>
        </a:p>
      </dgm:t>
    </dgm:pt>
    <dgm:pt modelId="{714A8B77-A049-4611-8E0C-94633B363F1B}" type="sibTrans" cxnId="{2EC04068-18B3-4B28-8D08-7047909F59B8}">
      <dgm:prSet/>
      <dgm:spPr/>
      <dgm:t>
        <a:bodyPr/>
        <a:lstStyle/>
        <a:p>
          <a:endParaRPr lang="en-US"/>
        </a:p>
      </dgm:t>
    </dgm:pt>
    <dgm:pt modelId="{5C173F99-2911-4AE9-A8A9-43C43B39A292}">
      <dgm:prSet phldrT="[Texte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Méthode Agile</a:t>
          </a:r>
        </a:p>
      </dgm:t>
    </dgm:pt>
    <dgm:pt modelId="{887BFE28-9243-45FB-8002-74FA19A0A609}" type="parTrans" cxnId="{968F1AE4-AEFF-40A1-9CA1-AFBA7F52367F}">
      <dgm:prSet/>
      <dgm:spPr/>
      <dgm:t>
        <a:bodyPr/>
        <a:lstStyle/>
        <a:p>
          <a:endParaRPr lang="en-US"/>
        </a:p>
      </dgm:t>
    </dgm:pt>
    <dgm:pt modelId="{BDE9D4BA-8FEF-47FC-99BE-57FCA2F148F7}" type="sibTrans" cxnId="{968F1AE4-AEFF-40A1-9CA1-AFBA7F52367F}">
      <dgm:prSet/>
      <dgm:spPr/>
      <dgm:t>
        <a:bodyPr/>
        <a:lstStyle/>
        <a:p>
          <a:endParaRPr lang="en-US"/>
        </a:p>
      </dgm:t>
    </dgm:pt>
    <dgm:pt modelId="{D54F4702-AB88-43D2-971C-1A67F03DBB4B}" type="pres">
      <dgm:prSet presAssocID="{4824D61B-A630-4371-9D84-6ED984C8DB0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6F88684-9F07-4102-AC55-2900F91D4D08}" type="pres">
      <dgm:prSet presAssocID="{4B9FACE7-2E08-4CA0-B9CC-2CC7EB544547}" presName="root1" presStyleCnt="0"/>
      <dgm:spPr/>
    </dgm:pt>
    <dgm:pt modelId="{8BDDEBE5-66AA-40A7-9CAF-27AD99F86EFA}" type="pres">
      <dgm:prSet presAssocID="{4B9FACE7-2E08-4CA0-B9CC-2CC7EB544547}" presName="LevelOneTextNode" presStyleLbl="node0" presStyleIdx="0" presStyleCnt="1" custLinFactNeighborX="-57800" custLinFactNeighborY="-4231">
        <dgm:presLayoutVars>
          <dgm:chPref val="3"/>
        </dgm:presLayoutVars>
      </dgm:prSet>
      <dgm:spPr/>
    </dgm:pt>
    <dgm:pt modelId="{0833EDAC-477C-4849-BC1E-8B1F9FEF8E12}" type="pres">
      <dgm:prSet presAssocID="{4B9FACE7-2E08-4CA0-B9CC-2CC7EB544547}" presName="level2hierChild" presStyleCnt="0"/>
      <dgm:spPr/>
    </dgm:pt>
    <dgm:pt modelId="{6D5881F3-79E5-48FF-B95D-5B7F014352F4}" type="pres">
      <dgm:prSet presAssocID="{62EB605F-296A-4FB1-90E8-8BEA353DE015}" presName="conn2-1" presStyleLbl="parChTrans1D2" presStyleIdx="0" presStyleCnt="3"/>
      <dgm:spPr/>
    </dgm:pt>
    <dgm:pt modelId="{82783F32-5A6B-4F0D-B3F5-72D33E8998D2}" type="pres">
      <dgm:prSet presAssocID="{62EB605F-296A-4FB1-90E8-8BEA353DE015}" presName="connTx" presStyleLbl="parChTrans1D2" presStyleIdx="0" presStyleCnt="3"/>
      <dgm:spPr/>
    </dgm:pt>
    <dgm:pt modelId="{F18733DF-382D-4458-AFA9-ABAF5BEA0E5D}" type="pres">
      <dgm:prSet presAssocID="{2709BE73-2AD7-479B-B0DA-4566B1783B76}" presName="root2" presStyleCnt="0"/>
      <dgm:spPr/>
    </dgm:pt>
    <dgm:pt modelId="{80242182-0FB8-4AAA-A6C3-58F1E1A674F2}" type="pres">
      <dgm:prSet presAssocID="{2709BE73-2AD7-479B-B0DA-4566B1783B76}" presName="LevelTwoTextNode" presStyleLbl="node2" presStyleIdx="0" presStyleCnt="3" custScaleX="96341" custScaleY="68036" custLinFactNeighborX="3764" custLinFactNeighborY="25083">
        <dgm:presLayoutVars>
          <dgm:chPref val="3"/>
        </dgm:presLayoutVars>
      </dgm:prSet>
      <dgm:spPr/>
    </dgm:pt>
    <dgm:pt modelId="{24CD2D92-3867-486D-B062-523C5B9105CB}" type="pres">
      <dgm:prSet presAssocID="{2709BE73-2AD7-479B-B0DA-4566B1783B76}" presName="level3hierChild" presStyleCnt="0"/>
      <dgm:spPr/>
    </dgm:pt>
    <dgm:pt modelId="{F4FC4A0F-DB79-4341-A4B5-565F5D1815C4}" type="pres">
      <dgm:prSet presAssocID="{B7CED82D-8105-48E7-A840-1D2B6EF31505}" presName="conn2-1" presStyleLbl="parChTrans1D2" presStyleIdx="1" presStyleCnt="3"/>
      <dgm:spPr/>
    </dgm:pt>
    <dgm:pt modelId="{89D6F0CF-3CF4-4BB7-87F2-E57FC3841B87}" type="pres">
      <dgm:prSet presAssocID="{B7CED82D-8105-48E7-A840-1D2B6EF31505}" presName="connTx" presStyleLbl="parChTrans1D2" presStyleIdx="1" presStyleCnt="3"/>
      <dgm:spPr/>
    </dgm:pt>
    <dgm:pt modelId="{937B9885-D0A3-4074-95F3-D761D1CBD6EA}" type="pres">
      <dgm:prSet presAssocID="{79581EB1-8853-4E6B-A15B-513C5C6244B5}" presName="root2" presStyleCnt="0"/>
      <dgm:spPr/>
    </dgm:pt>
    <dgm:pt modelId="{46739EAD-FFEC-4394-9BF9-CDB2A107F127}" type="pres">
      <dgm:prSet presAssocID="{79581EB1-8853-4E6B-A15B-513C5C6244B5}" presName="LevelTwoTextNode" presStyleLbl="node2" presStyleIdx="1" presStyleCnt="3" custScaleX="100000" custScaleY="67339" custLinFactNeighborX="3764" custLinFactNeighborY="38053">
        <dgm:presLayoutVars>
          <dgm:chPref val="3"/>
        </dgm:presLayoutVars>
      </dgm:prSet>
      <dgm:spPr/>
    </dgm:pt>
    <dgm:pt modelId="{2CCDCF58-1622-4ED8-9AA9-C8349F6D107B}" type="pres">
      <dgm:prSet presAssocID="{79581EB1-8853-4E6B-A15B-513C5C6244B5}" presName="level3hierChild" presStyleCnt="0"/>
      <dgm:spPr/>
    </dgm:pt>
    <dgm:pt modelId="{FC9FE053-5BF2-4180-A14F-83542E82A73C}" type="pres">
      <dgm:prSet presAssocID="{887BFE28-9243-45FB-8002-74FA19A0A609}" presName="conn2-1" presStyleLbl="parChTrans1D2" presStyleIdx="2" presStyleCnt="3"/>
      <dgm:spPr/>
    </dgm:pt>
    <dgm:pt modelId="{EC29184B-1302-4CF3-8FE6-D67FF42C083B}" type="pres">
      <dgm:prSet presAssocID="{887BFE28-9243-45FB-8002-74FA19A0A609}" presName="connTx" presStyleLbl="parChTrans1D2" presStyleIdx="2" presStyleCnt="3"/>
      <dgm:spPr/>
    </dgm:pt>
    <dgm:pt modelId="{06B973CD-9AB2-4E51-B3C1-2326BEF89BA9}" type="pres">
      <dgm:prSet presAssocID="{5C173F99-2911-4AE9-A8A9-43C43B39A292}" presName="root2" presStyleCnt="0"/>
      <dgm:spPr/>
    </dgm:pt>
    <dgm:pt modelId="{88807D79-78B0-4BF2-A9F3-B4B8E39D00B2}" type="pres">
      <dgm:prSet presAssocID="{5C173F99-2911-4AE9-A8A9-43C43B39A292}" presName="LevelTwoTextNode" presStyleLbl="node2" presStyleIdx="2" presStyleCnt="3" custScaleY="75899" custLinFactNeighborX="3764" custLinFactNeighborY="61453">
        <dgm:presLayoutVars>
          <dgm:chPref val="3"/>
        </dgm:presLayoutVars>
      </dgm:prSet>
      <dgm:spPr/>
    </dgm:pt>
    <dgm:pt modelId="{B0208AC4-1700-42DF-909C-D91C7C976544}" type="pres">
      <dgm:prSet presAssocID="{5C173F99-2911-4AE9-A8A9-43C43B39A292}" presName="level3hierChild" presStyleCnt="0"/>
      <dgm:spPr/>
    </dgm:pt>
  </dgm:ptLst>
  <dgm:cxnLst>
    <dgm:cxn modelId="{CCCEEB28-489E-4336-AEE2-26E97A983F50}" type="presOf" srcId="{4B9FACE7-2E08-4CA0-B9CC-2CC7EB544547}" destId="{8BDDEBE5-66AA-40A7-9CAF-27AD99F86EFA}" srcOrd="0" destOrd="0" presId="urn:microsoft.com/office/officeart/2008/layout/HorizontalMultiLevelHierarchy"/>
    <dgm:cxn modelId="{C31BFD29-2091-4D45-B797-909D6A6E26A7}" type="presOf" srcId="{B7CED82D-8105-48E7-A840-1D2B6EF31505}" destId="{F4FC4A0F-DB79-4341-A4B5-565F5D1815C4}" srcOrd="0" destOrd="0" presId="urn:microsoft.com/office/officeart/2008/layout/HorizontalMultiLevelHierarchy"/>
    <dgm:cxn modelId="{3789F12E-A637-4D8C-A751-54E9FFFA1509}" type="presOf" srcId="{62EB605F-296A-4FB1-90E8-8BEA353DE015}" destId="{6D5881F3-79E5-48FF-B95D-5B7F014352F4}" srcOrd="0" destOrd="0" presId="urn:microsoft.com/office/officeart/2008/layout/HorizontalMultiLevelHierarchy"/>
    <dgm:cxn modelId="{B74BE63E-EBBB-4DF6-B599-C6ED2DDD3B23}" srcId="{4824D61B-A630-4371-9D84-6ED984C8DB0A}" destId="{4B9FACE7-2E08-4CA0-B9CC-2CC7EB544547}" srcOrd="0" destOrd="0" parTransId="{3718D2BA-6E74-4A42-ABAD-7F8EC7193334}" sibTransId="{36367AFB-5984-44EB-900D-AC439A8AB302}"/>
    <dgm:cxn modelId="{FEADCD64-537E-4071-ABB0-1DADE1E434DC}" type="presOf" srcId="{5C173F99-2911-4AE9-A8A9-43C43B39A292}" destId="{88807D79-78B0-4BF2-A9F3-B4B8E39D00B2}" srcOrd="0" destOrd="0" presId="urn:microsoft.com/office/officeart/2008/layout/HorizontalMultiLevelHierarchy"/>
    <dgm:cxn modelId="{2EC04068-18B3-4B28-8D08-7047909F59B8}" srcId="{4B9FACE7-2E08-4CA0-B9CC-2CC7EB544547}" destId="{79581EB1-8853-4E6B-A15B-513C5C6244B5}" srcOrd="1" destOrd="0" parTransId="{B7CED82D-8105-48E7-A840-1D2B6EF31505}" sibTransId="{714A8B77-A049-4611-8E0C-94633B363F1B}"/>
    <dgm:cxn modelId="{543BB59F-EC89-41E1-AB6A-E046AB1902AA}" type="presOf" srcId="{887BFE28-9243-45FB-8002-74FA19A0A609}" destId="{EC29184B-1302-4CF3-8FE6-D67FF42C083B}" srcOrd="1" destOrd="0" presId="urn:microsoft.com/office/officeart/2008/layout/HorizontalMultiLevelHierarchy"/>
    <dgm:cxn modelId="{493B1CAC-0954-4F45-B00B-4715340E2AF5}" type="presOf" srcId="{4824D61B-A630-4371-9D84-6ED984C8DB0A}" destId="{D54F4702-AB88-43D2-971C-1A67F03DBB4B}" srcOrd="0" destOrd="0" presId="urn:microsoft.com/office/officeart/2008/layout/HorizontalMultiLevelHierarchy"/>
    <dgm:cxn modelId="{B6147DB9-ADF6-48F7-9CAD-656BCC98FFD1}" srcId="{4B9FACE7-2E08-4CA0-B9CC-2CC7EB544547}" destId="{2709BE73-2AD7-479B-B0DA-4566B1783B76}" srcOrd="0" destOrd="0" parTransId="{62EB605F-296A-4FB1-90E8-8BEA353DE015}" sibTransId="{58B14FDB-9143-4710-A7E2-E4A4FE527BB9}"/>
    <dgm:cxn modelId="{DD637AC9-F11D-44D9-AF2F-8601EBA01AC1}" type="presOf" srcId="{2709BE73-2AD7-479B-B0DA-4566B1783B76}" destId="{80242182-0FB8-4AAA-A6C3-58F1E1A674F2}" srcOrd="0" destOrd="0" presId="urn:microsoft.com/office/officeart/2008/layout/HorizontalMultiLevelHierarchy"/>
    <dgm:cxn modelId="{968F1AE4-AEFF-40A1-9CA1-AFBA7F52367F}" srcId="{4B9FACE7-2E08-4CA0-B9CC-2CC7EB544547}" destId="{5C173F99-2911-4AE9-A8A9-43C43B39A292}" srcOrd="2" destOrd="0" parTransId="{887BFE28-9243-45FB-8002-74FA19A0A609}" sibTransId="{BDE9D4BA-8FEF-47FC-99BE-57FCA2F148F7}"/>
    <dgm:cxn modelId="{E9E3AEE7-253E-4FAB-A66C-7314F7596875}" type="presOf" srcId="{887BFE28-9243-45FB-8002-74FA19A0A609}" destId="{FC9FE053-5BF2-4180-A14F-83542E82A73C}" srcOrd="0" destOrd="0" presId="urn:microsoft.com/office/officeart/2008/layout/HorizontalMultiLevelHierarchy"/>
    <dgm:cxn modelId="{5F170DF7-521A-4307-859B-0FC1FCA9824F}" type="presOf" srcId="{79581EB1-8853-4E6B-A15B-513C5C6244B5}" destId="{46739EAD-FFEC-4394-9BF9-CDB2A107F127}" srcOrd="0" destOrd="0" presId="urn:microsoft.com/office/officeart/2008/layout/HorizontalMultiLevelHierarchy"/>
    <dgm:cxn modelId="{4252FDF9-1DCB-4F3B-8190-8EE826B0735B}" type="presOf" srcId="{62EB605F-296A-4FB1-90E8-8BEA353DE015}" destId="{82783F32-5A6B-4F0D-B3F5-72D33E8998D2}" srcOrd="1" destOrd="0" presId="urn:microsoft.com/office/officeart/2008/layout/HorizontalMultiLevelHierarchy"/>
    <dgm:cxn modelId="{3E5A59FE-1E7B-47B8-BF83-4F3FDBB2560A}" type="presOf" srcId="{B7CED82D-8105-48E7-A840-1D2B6EF31505}" destId="{89D6F0CF-3CF4-4BB7-87F2-E57FC3841B87}" srcOrd="1" destOrd="0" presId="urn:microsoft.com/office/officeart/2008/layout/HorizontalMultiLevelHierarchy"/>
    <dgm:cxn modelId="{4103483C-BC56-4F52-9A6A-680B7A54E445}" type="presParOf" srcId="{D54F4702-AB88-43D2-971C-1A67F03DBB4B}" destId="{06F88684-9F07-4102-AC55-2900F91D4D08}" srcOrd="0" destOrd="0" presId="urn:microsoft.com/office/officeart/2008/layout/HorizontalMultiLevelHierarchy"/>
    <dgm:cxn modelId="{6E839848-66F1-4BA5-848D-3B15A438DA78}" type="presParOf" srcId="{06F88684-9F07-4102-AC55-2900F91D4D08}" destId="{8BDDEBE5-66AA-40A7-9CAF-27AD99F86EFA}" srcOrd="0" destOrd="0" presId="urn:microsoft.com/office/officeart/2008/layout/HorizontalMultiLevelHierarchy"/>
    <dgm:cxn modelId="{E454B0B4-A7CC-4F39-B5F8-66E64CF24DDC}" type="presParOf" srcId="{06F88684-9F07-4102-AC55-2900F91D4D08}" destId="{0833EDAC-477C-4849-BC1E-8B1F9FEF8E12}" srcOrd="1" destOrd="0" presId="urn:microsoft.com/office/officeart/2008/layout/HorizontalMultiLevelHierarchy"/>
    <dgm:cxn modelId="{98EA3259-276A-4FDE-A5E7-B058255B5B1F}" type="presParOf" srcId="{0833EDAC-477C-4849-BC1E-8B1F9FEF8E12}" destId="{6D5881F3-79E5-48FF-B95D-5B7F014352F4}" srcOrd="0" destOrd="0" presId="urn:microsoft.com/office/officeart/2008/layout/HorizontalMultiLevelHierarchy"/>
    <dgm:cxn modelId="{591CC907-7F2C-45DA-BE59-C4CE1E6B798E}" type="presParOf" srcId="{6D5881F3-79E5-48FF-B95D-5B7F014352F4}" destId="{82783F32-5A6B-4F0D-B3F5-72D33E8998D2}" srcOrd="0" destOrd="0" presId="urn:microsoft.com/office/officeart/2008/layout/HorizontalMultiLevelHierarchy"/>
    <dgm:cxn modelId="{CFA769AE-7634-47A9-8A3D-58216BCC69A3}" type="presParOf" srcId="{0833EDAC-477C-4849-BC1E-8B1F9FEF8E12}" destId="{F18733DF-382D-4458-AFA9-ABAF5BEA0E5D}" srcOrd="1" destOrd="0" presId="urn:microsoft.com/office/officeart/2008/layout/HorizontalMultiLevelHierarchy"/>
    <dgm:cxn modelId="{0EC3311D-2F68-4E8F-BC7A-5215E20791C6}" type="presParOf" srcId="{F18733DF-382D-4458-AFA9-ABAF5BEA0E5D}" destId="{80242182-0FB8-4AAA-A6C3-58F1E1A674F2}" srcOrd="0" destOrd="0" presId="urn:microsoft.com/office/officeart/2008/layout/HorizontalMultiLevelHierarchy"/>
    <dgm:cxn modelId="{FC5FD501-7888-4EFE-B195-CCD0D98BD423}" type="presParOf" srcId="{F18733DF-382D-4458-AFA9-ABAF5BEA0E5D}" destId="{24CD2D92-3867-486D-B062-523C5B9105CB}" srcOrd="1" destOrd="0" presId="urn:microsoft.com/office/officeart/2008/layout/HorizontalMultiLevelHierarchy"/>
    <dgm:cxn modelId="{6C4817D6-2274-471C-9F9D-BCA2AE464EFF}" type="presParOf" srcId="{0833EDAC-477C-4849-BC1E-8B1F9FEF8E12}" destId="{F4FC4A0F-DB79-4341-A4B5-565F5D1815C4}" srcOrd="2" destOrd="0" presId="urn:microsoft.com/office/officeart/2008/layout/HorizontalMultiLevelHierarchy"/>
    <dgm:cxn modelId="{7109B9BE-0280-444A-971D-B6634FF5D0BD}" type="presParOf" srcId="{F4FC4A0F-DB79-4341-A4B5-565F5D1815C4}" destId="{89D6F0CF-3CF4-4BB7-87F2-E57FC3841B87}" srcOrd="0" destOrd="0" presId="urn:microsoft.com/office/officeart/2008/layout/HorizontalMultiLevelHierarchy"/>
    <dgm:cxn modelId="{1A68B5D7-DE80-4E5B-AB1A-662A95D3848F}" type="presParOf" srcId="{0833EDAC-477C-4849-BC1E-8B1F9FEF8E12}" destId="{937B9885-D0A3-4074-95F3-D761D1CBD6EA}" srcOrd="3" destOrd="0" presId="urn:microsoft.com/office/officeart/2008/layout/HorizontalMultiLevelHierarchy"/>
    <dgm:cxn modelId="{D4C3EF05-E1AE-456D-99D5-2218DD6CDDC2}" type="presParOf" srcId="{937B9885-D0A3-4074-95F3-D761D1CBD6EA}" destId="{46739EAD-FFEC-4394-9BF9-CDB2A107F127}" srcOrd="0" destOrd="0" presId="urn:microsoft.com/office/officeart/2008/layout/HorizontalMultiLevelHierarchy"/>
    <dgm:cxn modelId="{DAFB3009-58CF-44B2-8A02-B6395E8ACA0C}" type="presParOf" srcId="{937B9885-D0A3-4074-95F3-D761D1CBD6EA}" destId="{2CCDCF58-1622-4ED8-9AA9-C8349F6D107B}" srcOrd="1" destOrd="0" presId="urn:microsoft.com/office/officeart/2008/layout/HorizontalMultiLevelHierarchy"/>
    <dgm:cxn modelId="{A293C4DB-DF4E-4BF6-A45F-4AF7EDB5F688}" type="presParOf" srcId="{0833EDAC-477C-4849-BC1E-8B1F9FEF8E12}" destId="{FC9FE053-5BF2-4180-A14F-83542E82A73C}" srcOrd="4" destOrd="0" presId="urn:microsoft.com/office/officeart/2008/layout/HorizontalMultiLevelHierarchy"/>
    <dgm:cxn modelId="{153CC47C-BA2E-4C92-A40B-EC4D8B558378}" type="presParOf" srcId="{FC9FE053-5BF2-4180-A14F-83542E82A73C}" destId="{EC29184B-1302-4CF3-8FE6-D67FF42C083B}" srcOrd="0" destOrd="0" presId="urn:microsoft.com/office/officeart/2008/layout/HorizontalMultiLevelHierarchy"/>
    <dgm:cxn modelId="{4DDD2AE5-EC53-4946-B4BC-81DA1174F42C}" type="presParOf" srcId="{0833EDAC-477C-4849-BC1E-8B1F9FEF8E12}" destId="{06B973CD-9AB2-4E51-B3C1-2326BEF89BA9}" srcOrd="5" destOrd="0" presId="urn:microsoft.com/office/officeart/2008/layout/HorizontalMultiLevelHierarchy"/>
    <dgm:cxn modelId="{36E8F5F8-6C3F-44F9-9D03-5030BDB9ED49}" type="presParOf" srcId="{06B973CD-9AB2-4E51-B3C1-2326BEF89BA9}" destId="{88807D79-78B0-4BF2-A9F3-B4B8E39D00B2}" srcOrd="0" destOrd="0" presId="urn:microsoft.com/office/officeart/2008/layout/HorizontalMultiLevelHierarchy"/>
    <dgm:cxn modelId="{7AE5ED79-2606-41EB-8EBE-3122EE3C358C}" type="presParOf" srcId="{06B973CD-9AB2-4E51-B3C1-2326BEF89BA9}" destId="{B0208AC4-1700-42DF-909C-D91C7C9765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FE053-5BF2-4180-A14F-83542E82A73C}">
      <dsp:nvSpPr>
        <dsp:cNvPr id="0" name=""/>
        <dsp:cNvSpPr/>
      </dsp:nvSpPr>
      <dsp:spPr>
        <a:xfrm>
          <a:off x="566075" y="1489672"/>
          <a:ext cx="601229" cy="872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614" y="0"/>
              </a:lnTo>
              <a:lnTo>
                <a:pt x="300614" y="872551"/>
              </a:lnTo>
              <a:lnTo>
                <a:pt x="601229" y="8725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0199" y="1899457"/>
        <a:ext cx="52981" cy="52981"/>
      </dsp:txXfrm>
    </dsp:sp>
    <dsp:sp modelId="{F4FC4A0F-DB79-4341-A4B5-565F5D1815C4}">
      <dsp:nvSpPr>
        <dsp:cNvPr id="0" name=""/>
        <dsp:cNvSpPr/>
      </dsp:nvSpPr>
      <dsp:spPr>
        <a:xfrm>
          <a:off x="566075" y="1489672"/>
          <a:ext cx="601229" cy="1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614" y="0"/>
              </a:lnTo>
              <a:lnTo>
                <a:pt x="300614" y="193153"/>
              </a:lnTo>
              <a:lnTo>
                <a:pt x="601229" y="1931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902" y="1570461"/>
        <a:ext cx="31574" cy="31574"/>
      </dsp:txXfrm>
    </dsp:sp>
    <dsp:sp modelId="{6D5881F3-79E5-48FF-B95D-5B7F014352F4}">
      <dsp:nvSpPr>
        <dsp:cNvPr id="0" name=""/>
        <dsp:cNvSpPr/>
      </dsp:nvSpPr>
      <dsp:spPr>
        <a:xfrm>
          <a:off x="566075" y="1084724"/>
          <a:ext cx="601229" cy="404947"/>
        </a:xfrm>
        <a:custGeom>
          <a:avLst/>
          <a:gdLst/>
          <a:ahLst/>
          <a:cxnLst/>
          <a:rect l="0" t="0" r="0" b="0"/>
          <a:pathLst>
            <a:path>
              <a:moveTo>
                <a:pt x="0" y="404947"/>
              </a:moveTo>
              <a:lnTo>
                <a:pt x="300614" y="404947"/>
              </a:lnTo>
              <a:lnTo>
                <a:pt x="300614" y="0"/>
              </a:lnTo>
              <a:lnTo>
                <a:pt x="6012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8568" y="1269076"/>
        <a:ext cx="36244" cy="36244"/>
      </dsp:txXfrm>
    </dsp:sp>
    <dsp:sp modelId="{8BDDEBE5-66AA-40A7-9CAF-27AD99F86EFA}">
      <dsp:nvSpPr>
        <dsp:cNvPr id="0" name=""/>
        <dsp:cNvSpPr/>
      </dsp:nvSpPr>
      <dsp:spPr>
        <a:xfrm rot="16200000">
          <a:off x="-1206634" y="1206634"/>
          <a:ext cx="2979345" cy="5660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Experts</a:t>
          </a:r>
        </a:p>
      </dsp:txBody>
      <dsp:txXfrm>
        <a:off x="-1206634" y="1206634"/>
        <a:ext cx="2979345" cy="566075"/>
      </dsp:txXfrm>
    </dsp:sp>
    <dsp:sp modelId="{80242182-0FB8-4AAA-A6C3-58F1E1A674F2}">
      <dsp:nvSpPr>
        <dsp:cNvPr id="0" name=""/>
        <dsp:cNvSpPr/>
      </dsp:nvSpPr>
      <dsp:spPr>
        <a:xfrm>
          <a:off x="1167304" y="892157"/>
          <a:ext cx="1788790" cy="385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>
              <a:solidFill>
                <a:schemeClr val="tx1"/>
              </a:solidFill>
            </a:rPr>
            <a:t>Orienté objet</a:t>
          </a:r>
        </a:p>
      </dsp:txBody>
      <dsp:txXfrm>
        <a:off x="1167304" y="892157"/>
        <a:ext cx="1788790" cy="385135"/>
      </dsp:txXfrm>
    </dsp:sp>
    <dsp:sp modelId="{46739EAD-FFEC-4394-9BF9-CDB2A107F127}">
      <dsp:nvSpPr>
        <dsp:cNvPr id="0" name=""/>
        <dsp:cNvSpPr/>
      </dsp:nvSpPr>
      <dsp:spPr>
        <a:xfrm>
          <a:off x="1167304" y="1492231"/>
          <a:ext cx="1856727" cy="3811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Produit Data</a:t>
          </a:r>
        </a:p>
      </dsp:txBody>
      <dsp:txXfrm>
        <a:off x="1167304" y="1492231"/>
        <a:ext cx="1856727" cy="381189"/>
      </dsp:txXfrm>
    </dsp:sp>
    <dsp:sp modelId="{88807D79-78B0-4BF2-A9F3-B4B8E39D00B2}">
      <dsp:nvSpPr>
        <dsp:cNvPr id="0" name=""/>
        <dsp:cNvSpPr/>
      </dsp:nvSpPr>
      <dsp:spPr>
        <a:xfrm>
          <a:off x="1167304" y="2147401"/>
          <a:ext cx="1856727" cy="4296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Méthode Agile</a:t>
          </a:r>
        </a:p>
      </dsp:txBody>
      <dsp:txXfrm>
        <a:off x="1167304" y="2147401"/>
        <a:ext cx="1856727" cy="429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558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47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59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6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656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4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95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57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92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02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94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17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36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DCBF5-B840-4EE6-B312-54BAA773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C4AC0-594D-42CD-BBD5-38323043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9B2882-A827-40F1-84BF-15583787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BEB8-6CAC-4E87-93F0-A590732003C2}" type="datetimeFigureOut">
              <a:rPr lang="fr-FR" smtClean="0"/>
              <a:t>25/06/2020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E9D65C-D2C5-4F74-9A51-2B0958B8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6EADC2-F205-4F0B-9854-222845FD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67436-B86E-49D2-9DB8-1B4F6694D7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0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569166" y="1441173"/>
            <a:ext cx="8269356" cy="2299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000" dirty="0"/>
              <a:t>I</a:t>
            </a:r>
            <a:r>
              <a:rPr lang="en-GB" sz="4000" dirty="0"/>
              <a:t>NTELLIGENCE ARTIFICIELLE (IA) </a:t>
            </a:r>
            <a:br>
              <a:rPr lang="en-GB" sz="4000" dirty="0"/>
            </a:br>
            <a:r>
              <a:rPr lang="en-GB" sz="4000" dirty="0"/>
              <a:t>AU SERVICE DE L’EDUCATION</a:t>
            </a:r>
            <a:endParaRPr lang="en"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A978AC-A88A-46F9-AD9E-E724702F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 b="23682"/>
          <a:stretch/>
        </p:blipFill>
        <p:spPr>
          <a:xfrm>
            <a:off x="0" y="251460"/>
            <a:ext cx="1222513" cy="5829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E1609E-B195-4173-9F79-B3475B1E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11" y="3205731"/>
            <a:ext cx="1069089" cy="10690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562350"/>
            <a:ext cx="473518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200" dirty="0"/>
              <a:t>Etude d’impact et complexité des différents </a:t>
            </a:r>
            <a:r>
              <a:rPr lang="fr-FR" sz="3200" b="0" dirty="0"/>
              <a:t>​</a:t>
            </a:r>
            <a:br>
              <a:rPr lang="fr-FR" sz="3200" b="0" dirty="0"/>
            </a:br>
            <a:r>
              <a:rPr lang="fr-FR" sz="3200" dirty="0"/>
              <a:t>Use cases</a:t>
            </a:r>
            <a:endParaRPr sz="32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166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56" y="362190"/>
            <a:ext cx="5258400" cy="766200"/>
          </a:xfrm>
        </p:spPr>
        <p:txBody>
          <a:bodyPr/>
          <a:lstStyle/>
          <a:p>
            <a:r>
              <a:rPr lang="fr-MA" dirty="0"/>
              <a:t>Use cases sur lesquelles nous avons choisi d’approfondir l’étude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223;p14">
            <a:extLst>
              <a:ext uri="{FF2B5EF4-FFF2-40B4-BE49-F238E27FC236}">
                <a16:creationId xmlns:a16="http://schemas.microsoft.com/office/drawing/2014/main" id="{ED0073CF-EDCF-3947-AA77-F4DFE3DF32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13" name="Google Shape;420;p27">
            <a:extLst>
              <a:ext uri="{FF2B5EF4-FFF2-40B4-BE49-F238E27FC236}">
                <a16:creationId xmlns:a16="http://schemas.microsoft.com/office/drawing/2014/main" id="{34B57E27-E15A-4545-AC7B-C86ABA9FBBC0}"/>
              </a:ext>
            </a:extLst>
          </p:cNvPr>
          <p:cNvGrpSpPr/>
          <p:nvPr/>
        </p:nvGrpSpPr>
        <p:grpSpPr>
          <a:xfrm rot="10800000">
            <a:off x="2362200" y="1538128"/>
            <a:ext cx="2086265" cy="873045"/>
            <a:chOff x="185742" y="1681378"/>
            <a:chExt cx="5165698" cy="1673782"/>
          </a:xfrm>
        </p:grpSpPr>
        <p:sp>
          <p:nvSpPr>
            <p:cNvPr id="14" name="Google Shape;421;p27">
              <a:extLst>
                <a:ext uri="{FF2B5EF4-FFF2-40B4-BE49-F238E27FC236}">
                  <a16:creationId xmlns:a16="http://schemas.microsoft.com/office/drawing/2014/main" id="{25077A9F-78AC-2A49-9152-980371F1D083}"/>
                </a:ext>
              </a:extLst>
            </p:cNvPr>
            <p:cNvSpPr/>
            <p:nvPr/>
          </p:nvSpPr>
          <p:spPr>
            <a:xfrm rot="10800000" flipH="1">
              <a:off x="1431753" y="1681378"/>
              <a:ext cx="2735345" cy="1243799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MA" sz="1050" b="1" dirty="0"/>
            </a:p>
            <a:p>
              <a:r>
                <a:rPr lang="fr-MA" sz="900" b="1" dirty="0"/>
                <a:t>Moteurs de recommandation au service de l’orientation </a:t>
              </a:r>
              <a:endParaRPr lang="fr-MA" sz="900" dirty="0"/>
            </a:p>
            <a:p>
              <a:endParaRPr lang="fr-MA" sz="1200" dirty="0">
                <a:effectLst/>
              </a:endParaRPr>
            </a:p>
          </p:txBody>
        </p:sp>
        <p:sp>
          <p:nvSpPr>
            <p:cNvPr id="15" name="Google Shape;422;p27">
              <a:extLst>
                <a:ext uri="{FF2B5EF4-FFF2-40B4-BE49-F238E27FC236}">
                  <a16:creationId xmlns:a16="http://schemas.microsoft.com/office/drawing/2014/main" id="{C471136F-AEA6-B84A-B973-8817C1CD9910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" name="Google Shape;423;p27">
              <a:extLst>
                <a:ext uri="{FF2B5EF4-FFF2-40B4-BE49-F238E27FC236}">
                  <a16:creationId xmlns:a16="http://schemas.microsoft.com/office/drawing/2014/main" id="{7EE9115E-66CA-3549-A2D0-D63C764DE99F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" name="Google Shape;424;p27">
              <a:extLst>
                <a:ext uri="{FF2B5EF4-FFF2-40B4-BE49-F238E27FC236}">
                  <a16:creationId xmlns:a16="http://schemas.microsoft.com/office/drawing/2014/main" id="{363B217A-295E-CA4A-8BA6-EB310FDCAF5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18" name="Straight Connector 44">
            <a:extLst>
              <a:ext uri="{FF2B5EF4-FFF2-40B4-BE49-F238E27FC236}">
                <a16:creationId xmlns:a16="http://schemas.microsoft.com/office/drawing/2014/main" id="{294620B2-A56F-8943-A4DF-5E5E5564F397}"/>
              </a:ext>
            </a:extLst>
          </p:cNvPr>
          <p:cNvCxnSpPr>
            <a:cxnSpLocks/>
          </p:cNvCxnSpPr>
          <p:nvPr/>
        </p:nvCxnSpPr>
        <p:spPr>
          <a:xfrm>
            <a:off x="4572000" y="1962172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grpSp>
        <p:nvGrpSpPr>
          <p:cNvPr id="20" name="Google Shape;420;p27">
            <a:extLst>
              <a:ext uri="{FF2B5EF4-FFF2-40B4-BE49-F238E27FC236}">
                <a16:creationId xmlns:a16="http://schemas.microsoft.com/office/drawing/2014/main" id="{303FD385-B8DF-0D47-B3A0-BAAAA720F98D}"/>
              </a:ext>
            </a:extLst>
          </p:cNvPr>
          <p:cNvGrpSpPr/>
          <p:nvPr/>
        </p:nvGrpSpPr>
        <p:grpSpPr>
          <a:xfrm rot="10800000">
            <a:off x="245647" y="1554464"/>
            <a:ext cx="2086265" cy="864880"/>
            <a:chOff x="185742" y="1697030"/>
            <a:chExt cx="5165698" cy="1658130"/>
          </a:xfrm>
        </p:grpSpPr>
        <p:sp>
          <p:nvSpPr>
            <p:cNvPr id="21" name="Google Shape;421;p27">
              <a:extLst>
                <a:ext uri="{FF2B5EF4-FFF2-40B4-BE49-F238E27FC236}">
                  <a16:creationId xmlns:a16="http://schemas.microsoft.com/office/drawing/2014/main" id="{00586759-3540-1245-9B3E-B26856945C19}"/>
                </a:ext>
              </a:extLst>
            </p:cNvPr>
            <p:cNvSpPr/>
            <p:nvPr/>
          </p:nvSpPr>
          <p:spPr>
            <a:xfrm rot="10800000" flipH="1">
              <a:off x="1429556" y="1697030"/>
              <a:ext cx="2690160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MA" sz="900" b="1" dirty="0"/>
                <a:t>Correction automatique des QCMs </a:t>
              </a:r>
              <a:endParaRPr lang="fr-MA" sz="900" dirty="0">
                <a:effectLst/>
              </a:endParaRPr>
            </a:p>
          </p:txBody>
        </p:sp>
        <p:sp>
          <p:nvSpPr>
            <p:cNvPr id="24" name="Google Shape;422;p27">
              <a:extLst>
                <a:ext uri="{FF2B5EF4-FFF2-40B4-BE49-F238E27FC236}">
                  <a16:creationId xmlns:a16="http://schemas.microsoft.com/office/drawing/2014/main" id="{29DF0D50-553C-C34A-8748-FD4B33646157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Google Shape;423;p27">
              <a:extLst>
                <a:ext uri="{FF2B5EF4-FFF2-40B4-BE49-F238E27FC236}">
                  <a16:creationId xmlns:a16="http://schemas.microsoft.com/office/drawing/2014/main" id="{022BA0F9-7F1D-DD47-AC10-8871A34DDF81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Google Shape;424;p27">
              <a:extLst>
                <a:ext uri="{FF2B5EF4-FFF2-40B4-BE49-F238E27FC236}">
                  <a16:creationId xmlns:a16="http://schemas.microsoft.com/office/drawing/2014/main" id="{4A1494A0-F017-E349-9BE3-2B44DD8CC9AB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7" name="Straight Connector 44">
            <a:extLst>
              <a:ext uri="{FF2B5EF4-FFF2-40B4-BE49-F238E27FC236}">
                <a16:creationId xmlns:a16="http://schemas.microsoft.com/office/drawing/2014/main" id="{D4F6D9CA-9488-1C41-A754-EBA134DCBAFE}"/>
              </a:ext>
            </a:extLst>
          </p:cNvPr>
          <p:cNvCxnSpPr>
            <a:cxnSpLocks/>
          </p:cNvCxnSpPr>
          <p:nvPr/>
        </p:nvCxnSpPr>
        <p:spPr>
          <a:xfrm>
            <a:off x="6747507" y="1962172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cxnSp>
        <p:nvCxnSpPr>
          <p:cNvPr id="29" name="Straight Connector 44">
            <a:extLst>
              <a:ext uri="{FF2B5EF4-FFF2-40B4-BE49-F238E27FC236}">
                <a16:creationId xmlns:a16="http://schemas.microsoft.com/office/drawing/2014/main" id="{80FE70C4-6069-DD40-AE2D-1AB1D49AB585}"/>
              </a:ext>
            </a:extLst>
          </p:cNvPr>
          <p:cNvCxnSpPr>
            <a:cxnSpLocks/>
          </p:cNvCxnSpPr>
          <p:nvPr/>
        </p:nvCxnSpPr>
        <p:spPr>
          <a:xfrm>
            <a:off x="2325950" y="2118235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0040F886-B5F6-EA43-8CE3-C39CB042C0CD}"/>
              </a:ext>
            </a:extLst>
          </p:cNvPr>
          <p:cNvCxnSpPr>
            <a:cxnSpLocks/>
          </p:cNvCxnSpPr>
          <p:nvPr/>
        </p:nvCxnSpPr>
        <p:spPr>
          <a:xfrm>
            <a:off x="4572000" y="1546299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cxnSp>
        <p:nvCxnSpPr>
          <p:cNvPr id="31" name="Straight Connector 44">
            <a:extLst>
              <a:ext uri="{FF2B5EF4-FFF2-40B4-BE49-F238E27FC236}">
                <a16:creationId xmlns:a16="http://schemas.microsoft.com/office/drawing/2014/main" id="{D5EE7585-DAFC-A645-BEEA-26A51DF3589B}"/>
              </a:ext>
            </a:extLst>
          </p:cNvPr>
          <p:cNvCxnSpPr>
            <a:cxnSpLocks/>
          </p:cNvCxnSpPr>
          <p:nvPr/>
        </p:nvCxnSpPr>
        <p:spPr>
          <a:xfrm>
            <a:off x="2325950" y="1770563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grpSp>
        <p:nvGrpSpPr>
          <p:cNvPr id="32" name="Google Shape;420;p27">
            <a:extLst>
              <a:ext uri="{FF2B5EF4-FFF2-40B4-BE49-F238E27FC236}">
                <a16:creationId xmlns:a16="http://schemas.microsoft.com/office/drawing/2014/main" id="{92F37231-598D-3441-B5A6-4F7234FA3296}"/>
              </a:ext>
            </a:extLst>
          </p:cNvPr>
          <p:cNvGrpSpPr/>
          <p:nvPr/>
        </p:nvGrpSpPr>
        <p:grpSpPr>
          <a:xfrm rot="10800000">
            <a:off x="4632475" y="1538128"/>
            <a:ext cx="2086265" cy="873045"/>
            <a:chOff x="185742" y="1681378"/>
            <a:chExt cx="5165698" cy="1673782"/>
          </a:xfrm>
        </p:grpSpPr>
        <p:sp>
          <p:nvSpPr>
            <p:cNvPr id="33" name="Google Shape;421;p27">
              <a:extLst>
                <a:ext uri="{FF2B5EF4-FFF2-40B4-BE49-F238E27FC236}">
                  <a16:creationId xmlns:a16="http://schemas.microsoft.com/office/drawing/2014/main" id="{3BD323B2-B6EB-C143-8694-074B5AEFC5BC}"/>
                </a:ext>
              </a:extLst>
            </p:cNvPr>
            <p:cNvSpPr/>
            <p:nvPr/>
          </p:nvSpPr>
          <p:spPr>
            <a:xfrm rot="10800000" flipH="1">
              <a:off x="1429561" y="1681378"/>
              <a:ext cx="2737534" cy="1243799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MA" sz="1050" b="1" dirty="0"/>
            </a:p>
            <a:p>
              <a:pPr algn="ctr"/>
              <a:r>
                <a:rPr lang="fr-MA" sz="1050" b="1" dirty="0"/>
                <a:t>ChatBot</a:t>
              </a:r>
              <a:r>
                <a:rPr lang="fr-MA" b="1" dirty="0"/>
                <a:t> </a:t>
              </a:r>
              <a:endParaRPr lang="fr-MA" sz="1050" dirty="0"/>
            </a:p>
            <a:p>
              <a:endParaRPr lang="fr-MA" sz="1200" dirty="0">
                <a:effectLst/>
              </a:endParaRPr>
            </a:p>
          </p:txBody>
        </p:sp>
        <p:sp>
          <p:nvSpPr>
            <p:cNvPr id="35" name="Google Shape;422;p27">
              <a:extLst>
                <a:ext uri="{FF2B5EF4-FFF2-40B4-BE49-F238E27FC236}">
                  <a16:creationId xmlns:a16="http://schemas.microsoft.com/office/drawing/2014/main" id="{C78DCFBE-5555-1E41-9CF5-CD87AA0A1500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23;p27">
              <a:extLst>
                <a:ext uri="{FF2B5EF4-FFF2-40B4-BE49-F238E27FC236}">
                  <a16:creationId xmlns:a16="http://schemas.microsoft.com/office/drawing/2014/main" id="{2005C764-E4B2-924C-B7DA-25EB173F3C8C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7" name="Google Shape;424;p27">
              <a:extLst>
                <a:ext uri="{FF2B5EF4-FFF2-40B4-BE49-F238E27FC236}">
                  <a16:creationId xmlns:a16="http://schemas.microsoft.com/office/drawing/2014/main" id="{7F65A7A2-F4B5-694D-8AEC-886AFA16D187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38" name="Straight Connector 44">
            <a:extLst>
              <a:ext uri="{FF2B5EF4-FFF2-40B4-BE49-F238E27FC236}">
                <a16:creationId xmlns:a16="http://schemas.microsoft.com/office/drawing/2014/main" id="{043B276F-FCA8-DC42-BF3C-0EC3ADA7F17B}"/>
              </a:ext>
            </a:extLst>
          </p:cNvPr>
          <p:cNvCxnSpPr>
            <a:cxnSpLocks/>
          </p:cNvCxnSpPr>
          <p:nvPr/>
        </p:nvCxnSpPr>
        <p:spPr>
          <a:xfrm>
            <a:off x="6747507" y="1662519"/>
            <a:ext cx="0" cy="258887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grpSp>
        <p:nvGrpSpPr>
          <p:cNvPr id="39" name="Google Shape;420;p27">
            <a:extLst>
              <a:ext uri="{FF2B5EF4-FFF2-40B4-BE49-F238E27FC236}">
                <a16:creationId xmlns:a16="http://schemas.microsoft.com/office/drawing/2014/main" id="{D72F82A1-4D97-3545-87FA-82F3B15A3D93}"/>
              </a:ext>
            </a:extLst>
          </p:cNvPr>
          <p:cNvGrpSpPr/>
          <p:nvPr/>
        </p:nvGrpSpPr>
        <p:grpSpPr>
          <a:xfrm rot="10800000">
            <a:off x="6762717" y="1546300"/>
            <a:ext cx="2086265" cy="873045"/>
            <a:chOff x="185743" y="1681378"/>
            <a:chExt cx="5165696" cy="1673782"/>
          </a:xfrm>
        </p:grpSpPr>
        <p:sp>
          <p:nvSpPr>
            <p:cNvPr id="40" name="Google Shape;421;p27">
              <a:extLst>
                <a:ext uri="{FF2B5EF4-FFF2-40B4-BE49-F238E27FC236}">
                  <a16:creationId xmlns:a16="http://schemas.microsoft.com/office/drawing/2014/main" id="{4A9FEB35-3055-A441-B74A-1029A55461BE}"/>
                </a:ext>
              </a:extLst>
            </p:cNvPr>
            <p:cNvSpPr/>
            <p:nvPr/>
          </p:nvSpPr>
          <p:spPr>
            <a:xfrm rot="10800000" flipH="1">
              <a:off x="1458608" y="1681378"/>
              <a:ext cx="2713530" cy="1243799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MA" sz="1050" b="1" dirty="0"/>
            </a:p>
            <a:p>
              <a:pPr algn="ctr"/>
              <a:endParaRPr lang="fr-MA" sz="1050" b="1" dirty="0"/>
            </a:p>
            <a:p>
              <a:pPr algn="ctr"/>
              <a:r>
                <a:rPr lang="fr-MA" sz="1050" b="1" dirty="0"/>
                <a:t>Adaptive Learning </a:t>
              </a:r>
              <a:endParaRPr lang="fr-MA" sz="1050" dirty="0"/>
            </a:p>
            <a:p>
              <a:pPr algn="ctr"/>
              <a:r>
                <a:rPr lang="fr-MA" b="1" dirty="0"/>
                <a:t> </a:t>
              </a:r>
              <a:endParaRPr lang="fr-MA" sz="1050" dirty="0"/>
            </a:p>
            <a:p>
              <a:endParaRPr lang="fr-MA" sz="1200" dirty="0">
                <a:effectLst/>
              </a:endParaRPr>
            </a:p>
          </p:txBody>
        </p:sp>
        <p:sp>
          <p:nvSpPr>
            <p:cNvPr id="41" name="Google Shape;422;p27">
              <a:extLst>
                <a:ext uri="{FF2B5EF4-FFF2-40B4-BE49-F238E27FC236}">
                  <a16:creationId xmlns:a16="http://schemas.microsoft.com/office/drawing/2014/main" id="{F70F9524-2A1C-9243-AE2E-46700B32A17E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799" cy="1243799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" name="Google Shape;423;p27">
              <a:extLst>
                <a:ext uri="{FF2B5EF4-FFF2-40B4-BE49-F238E27FC236}">
                  <a16:creationId xmlns:a16="http://schemas.microsoft.com/office/drawing/2014/main" id="{3B411398-35F5-7842-AA91-3339FA8C2658}"/>
                </a:ext>
              </a:extLst>
            </p:cNvPr>
            <p:cNvSpPr/>
            <p:nvPr/>
          </p:nvSpPr>
          <p:spPr>
            <a:xfrm flipH="1">
              <a:off x="185743" y="1697045"/>
              <a:ext cx="1243799" cy="1243799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" name="Google Shape;424;p27">
              <a:extLst>
                <a:ext uri="{FF2B5EF4-FFF2-40B4-BE49-F238E27FC236}">
                  <a16:creationId xmlns:a16="http://schemas.microsoft.com/office/drawing/2014/main" id="{6E721831-DA06-9343-A140-2694DD537D16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B6DFCCE-4019-4548-8D90-9D11B418B2DC}"/>
              </a:ext>
            </a:extLst>
          </p:cNvPr>
          <p:cNvSpPr txBox="1"/>
          <p:nvPr/>
        </p:nvSpPr>
        <p:spPr>
          <a:xfrm>
            <a:off x="2383536" y="2801001"/>
            <a:ext cx="2058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/>
              <a:t>Orienter l’utilisateur vers le parcours qui le convient le plus.</a:t>
            </a:r>
            <a:endParaRPr lang="fr-MA" dirty="0"/>
          </a:p>
          <a:p>
            <a:endParaRPr lang="fr-MA" dirty="0"/>
          </a:p>
          <a:p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C9A4A-6711-A94D-AD06-25AFE1AA5ABC}"/>
              </a:ext>
            </a:extLst>
          </p:cNvPr>
          <p:cNvSpPr txBox="1"/>
          <p:nvPr/>
        </p:nvSpPr>
        <p:spPr>
          <a:xfrm>
            <a:off x="4602687" y="2693278"/>
            <a:ext cx="2209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/>
              <a:t>L’utilisateur peut poser et</a:t>
            </a:r>
            <a:r>
              <a:rPr lang="fr-MA" dirty="0"/>
              <a:t>/</a:t>
            </a:r>
            <a:r>
              <a:rPr lang="fr-MA" b="1" dirty="0"/>
              <a:t>ou échanger avec l’agent conversationnel n’import quelle question.</a:t>
            </a:r>
            <a:endParaRPr lang="fr-MA" dirty="0"/>
          </a:p>
          <a:p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D07CE9D-92AF-CC40-A6F8-731E8F0EB2B8}"/>
              </a:ext>
            </a:extLst>
          </p:cNvPr>
          <p:cNvSpPr txBox="1"/>
          <p:nvPr/>
        </p:nvSpPr>
        <p:spPr>
          <a:xfrm>
            <a:off x="6752736" y="2685711"/>
            <a:ext cx="2209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/>
              <a:t>Former l’utilisateur en tenant compte de ses lacunes et de ses compétences.</a:t>
            </a:r>
            <a:endParaRPr lang="fr-MA" dirty="0"/>
          </a:p>
          <a:p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F3BEE1A-B0EF-0E4D-9666-E031C8B47D20}"/>
              </a:ext>
            </a:extLst>
          </p:cNvPr>
          <p:cNvSpPr txBox="1"/>
          <p:nvPr/>
        </p:nvSpPr>
        <p:spPr>
          <a:xfrm>
            <a:off x="399762" y="2672325"/>
            <a:ext cx="18899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/>
              <a:t>Corriger automatiquement des questionnaires à choix multiples (QCM) via scan.</a:t>
            </a:r>
          </a:p>
        </p:txBody>
      </p:sp>
      <p:grpSp>
        <p:nvGrpSpPr>
          <p:cNvPr id="44" name="Google Shape;971;p37">
            <a:extLst>
              <a:ext uri="{FF2B5EF4-FFF2-40B4-BE49-F238E27FC236}">
                <a16:creationId xmlns:a16="http://schemas.microsoft.com/office/drawing/2014/main" id="{901EF55A-89E5-7744-A9B3-72AF81BC9CA0}"/>
              </a:ext>
            </a:extLst>
          </p:cNvPr>
          <p:cNvGrpSpPr/>
          <p:nvPr/>
        </p:nvGrpSpPr>
        <p:grpSpPr>
          <a:xfrm>
            <a:off x="1227014" y="1363710"/>
            <a:ext cx="433992" cy="387435"/>
            <a:chOff x="5916675" y="927975"/>
            <a:chExt cx="516350" cy="502950"/>
          </a:xfrm>
        </p:grpSpPr>
        <p:sp>
          <p:nvSpPr>
            <p:cNvPr id="45" name="Google Shape;972;p37">
              <a:extLst>
                <a:ext uri="{FF2B5EF4-FFF2-40B4-BE49-F238E27FC236}">
                  <a16:creationId xmlns:a16="http://schemas.microsoft.com/office/drawing/2014/main" id="{58C8E4C1-F455-3C43-A10B-9EDBB594723D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3;p37">
              <a:extLst>
                <a:ext uri="{FF2B5EF4-FFF2-40B4-BE49-F238E27FC236}">
                  <a16:creationId xmlns:a16="http://schemas.microsoft.com/office/drawing/2014/main" id="{FCBA771C-D019-6F41-BB0B-23C9C02EA54F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1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oogle Shape;971;p37">
            <a:extLst>
              <a:ext uri="{FF2B5EF4-FFF2-40B4-BE49-F238E27FC236}">
                <a16:creationId xmlns:a16="http://schemas.microsoft.com/office/drawing/2014/main" id="{DA3A3F12-998B-EB4E-B258-BF8C8195D036}"/>
              </a:ext>
            </a:extLst>
          </p:cNvPr>
          <p:cNvGrpSpPr/>
          <p:nvPr/>
        </p:nvGrpSpPr>
        <p:grpSpPr>
          <a:xfrm>
            <a:off x="3176681" y="1343437"/>
            <a:ext cx="433992" cy="387435"/>
            <a:chOff x="5916675" y="927975"/>
            <a:chExt cx="516350" cy="502950"/>
          </a:xfrm>
        </p:grpSpPr>
        <p:sp>
          <p:nvSpPr>
            <p:cNvPr id="49" name="Google Shape;972;p37">
              <a:extLst>
                <a:ext uri="{FF2B5EF4-FFF2-40B4-BE49-F238E27FC236}">
                  <a16:creationId xmlns:a16="http://schemas.microsoft.com/office/drawing/2014/main" id="{05D1193A-51D1-5749-B7E3-46615FB2E002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3;p37">
              <a:extLst>
                <a:ext uri="{FF2B5EF4-FFF2-40B4-BE49-F238E27FC236}">
                  <a16:creationId xmlns:a16="http://schemas.microsoft.com/office/drawing/2014/main" id="{A52140AF-8216-A14C-B6DD-D1AC8E0DB430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2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oogle Shape;971;p37">
            <a:extLst>
              <a:ext uri="{FF2B5EF4-FFF2-40B4-BE49-F238E27FC236}">
                <a16:creationId xmlns:a16="http://schemas.microsoft.com/office/drawing/2014/main" id="{2D2AA8D8-116D-1749-9861-D47D746798E5}"/>
              </a:ext>
            </a:extLst>
          </p:cNvPr>
          <p:cNvGrpSpPr/>
          <p:nvPr/>
        </p:nvGrpSpPr>
        <p:grpSpPr>
          <a:xfrm>
            <a:off x="5540397" y="1334293"/>
            <a:ext cx="433992" cy="387435"/>
            <a:chOff x="5916675" y="927975"/>
            <a:chExt cx="516350" cy="502950"/>
          </a:xfrm>
        </p:grpSpPr>
        <p:sp>
          <p:nvSpPr>
            <p:cNvPr id="53" name="Google Shape;972;p37">
              <a:extLst>
                <a:ext uri="{FF2B5EF4-FFF2-40B4-BE49-F238E27FC236}">
                  <a16:creationId xmlns:a16="http://schemas.microsoft.com/office/drawing/2014/main" id="{ED744779-09FD-4049-827E-6D3C2E2AE21D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3;p37">
              <a:extLst>
                <a:ext uri="{FF2B5EF4-FFF2-40B4-BE49-F238E27FC236}">
                  <a16:creationId xmlns:a16="http://schemas.microsoft.com/office/drawing/2014/main" id="{9F4E30AC-1B7E-1845-9FCF-1850F8B5D6E9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3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oogle Shape;971;p37">
            <a:extLst>
              <a:ext uri="{FF2B5EF4-FFF2-40B4-BE49-F238E27FC236}">
                <a16:creationId xmlns:a16="http://schemas.microsoft.com/office/drawing/2014/main" id="{7581FD6D-EAB0-374D-AC25-89795D2FB1F4}"/>
              </a:ext>
            </a:extLst>
          </p:cNvPr>
          <p:cNvGrpSpPr/>
          <p:nvPr/>
        </p:nvGrpSpPr>
        <p:grpSpPr>
          <a:xfrm>
            <a:off x="7634713" y="1343427"/>
            <a:ext cx="433992" cy="387435"/>
            <a:chOff x="5916675" y="927975"/>
            <a:chExt cx="516350" cy="502950"/>
          </a:xfrm>
        </p:grpSpPr>
        <p:sp>
          <p:nvSpPr>
            <p:cNvPr id="56" name="Google Shape;972;p37">
              <a:extLst>
                <a:ext uri="{FF2B5EF4-FFF2-40B4-BE49-F238E27FC236}">
                  <a16:creationId xmlns:a16="http://schemas.microsoft.com/office/drawing/2014/main" id="{EDA0EA47-ED38-DF41-8FC1-6B741455D113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73;p37">
              <a:extLst>
                <a:ext uri="{FF2B5EF4-FFF2-40B4-BE49-F238E27FC236}">
                  <a16:creationId xmlns:a16="http://schemas.microsoft.com/office/drawing/2014/main" id="{9C80C4EB-FF9F-2645-B0FF-175E16296549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4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09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/>
              <a:t>Etude de l’Impact et la complexité de chaque Use case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23;p14">
            <a:extLst>
              <a:ext uri="{FF2B5EF4-FFF2-40B4-BE49-F238E27FC236}">
                <a16:creationId xmlns:a16="http://schemas.microsoft.com/office/drawing/2014/main" id="{83CA170A-8B47-3042-BF6E-99D8A5021C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9FF91A3-80D5-F840-BB00-1CF4D98CD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926553"/>
              </p:ext>
            </p:extLst>
          </p:nvPr>
        </p:nvGraphicFramePr>
        <p:xfrm>
          <a:off x="1066800" y="1840230"/>
          <a:ext cx="6096000" cy="1463040"/>
        </p:xfrm>
        <a:graphic>
          <a:graphicData uri="http://schemas.openxmlformats.org/drawingml/2006/table">
            <a:tbl>
              <a:tblPr firstRow="1" bandRow="1">
                <a:tableStyleId>{8EA42A22-B5B1-47CB-B670-CAEA787C133D}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847355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8232944"/>
                    </a:ext>
                  </a:extLst>
                </a:gridCol>
              </a:tblGrid>
              <a:tr h="2719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IMPACT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COMPLEXITE 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6650"/>
                  </a:ext>
                </a:extLst>
              </a:tr>
              <a:tr h="1033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 : Très faible</a:t>
                      </a:r>
                      <a:b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: Faible</a:t>
                      </a:r>
                      <a:b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 : Assez fort</a:t>
                      </a:r>
                      <a:b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 : Très fort/ Important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 : Très abordable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: Abordable</a:t>
                      </a:r>
                      <a:b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 : Très difficile</a:t>
                      </a:r>
                      <a:b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M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 : Impossible </a:t>
                      </a:r>
                      <a:endParaRPr lang="fr-MA" dirty="0"/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608079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4326BD1-DA5D-A845-A041-2DA47EE85D27}"/>
              </a:ext>
            </a:extLst>
          </p:cNvPr>
          <p:cNvSpPr txBox="1"/>
          <p:nvPr/>
        </p:nvSpPr>
        <p:spPr>
          <a:xfrm>
            <a:off x="289058" y="1466028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dirty="0">
                <a:latin typeface="Corbel" panose="020B0503020204020204" pitchFamily="34" charset="0"/>
              </a:rPr>
              <a:t>Critère de notation de l’impact et de la complexité 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EC9A2-AB2C-8A4F-9340-074BBDE2BA77}"/>
              </a:ext>
            </a:extLst>
          </p:cNvPr>
          <p:cNvSpPr txBox="1"/>
          <p:nvPr/>
        </p:nvSpPr>
        <p:spPr>
          <a:xfrm>
            <a:off x="798233" y="3615393"/>
            <a:ext cx="7518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Impact :  sur </a:t>
            </a:r>
            <a:r>
              <a:rPr lang="fr-MA" dirty="0"/>
              <a:t>pour l’apprenant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Complexité :  </a:t>
            </a:r>
            <a:r>
              <a:rPr lang="fr-MA" dirty="0"/>
              <a:t>disponibilité des données, complexité technologique, complexité du code  </a:t>
            </a:r>
          </a:p>
          <a:p>
            <a:endParaRPr lang="fr-M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558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A24FD-2ADE-8B46-9974-07BA2011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/>
              <a:t>L’Impact et la complexité de chaque Use case :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E70474-ED0C-E245-A90C-4A9265570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13</a:t>
            </a:fld>
            <a:endParaRPr lang="fr-MA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6FCB489-0210-8E4B-A269-935E44065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607932"/>
              </p:ext>
            </p:extLst>
          </p:nvPr>
        </p:nvGraphicFramePr>
        <p:xfrm>
          <a:off x="1828800" y="1657350"/>
          <a:ext cx="6712720" cy="205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180">
                  <a:extLst>
                    <a:ext uri="{9D8B030D-6E8A-4147-A177-3AD203B41FA5}">
                      <a16:colId xmlns:a16="http://schemas.microsoft.com/office/drawing/2014/main" val="792096920"/>
                    </a:ext>
                  </a:extLst>
                </a:gridCol>
                <a:gridCol w="1678180">
                  <a:extLst>
                    <a:ext uri="{9D8B030D-6E8A-4147-A177-3AD203B41FA5}">
                      <a16:colId xmlns:a16="http://schemas.microsoft.com/office/drawing/2014/main" val="2270883118"/>
                    </a:ext>
                  </a:extLst>
                </a:gridCol>
                <a:gridCol w="1678180">
                  <a:extLst>
                    <a:ext uri="{9D8B030D-6E8A-4147-A177-3AD203B41FA5}">
                      <a16:colId xmlns:a16="http://schemas.microsoft.com/office/drawing/2014/main" val="2311980309"/>
                    </a:ext>
                  </a:extLst>
                </a:gridCol>
                <a:gridCol w="1678180">
                  <a:extLst>
                    <a:ext uri="{9D8B030D-6E8A-4147-A177-3AD203B41FA5}">
                      <a16:colId xmlns:a16="http://schemas.microsoft.com/office/drawing/2014/main" val="1496161514"/>
                    </a:ext>
                  </a:extLst>
                </a:gridCol>
              </a:tblGrid>
              <a:tr h="413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6844041"/>
                  </a:ext>
                </a:extLst>
              </a:tr>
              <a:tr h="75119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6/12</a:t>
                      </a:r>
                      <a:endParaRPr lang="fr-FR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6/12</a:t>
                      </a:r>
                      <a:endParaRPr lang="fr-FR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8/12</a:t>
                      </a:r>
                      <a:endParaRPr lang="fr-FR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8.25/12</a:t>
                      </a:r>
                      <a:endParaRPr lang="fr-MA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4266617"/>
                  </a:ext>
                </a:extLst>
              </a:tr>
              <a:tr h="75119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accent6"/>
                          </a:solidFill>
                        </a:rPr>
                        <a:t>3/12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5/12</a:t>
                      </a:r>
                      <a:endParaRPr lang="fr-FR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3.5/12</a:t>
                      </a:r>
                      <a:endParaRPr lang="fr-FR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6"/>
                          </a:solidFill>
                        </a:rPr>
                        <a:t>7/12</a:t>
                      </a:r>
                      <a:endParaRPr lang="fr-FR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2708088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DEC8FB-1A27-9147-8839-FA05C4470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7925"/>
              </p:ext>
            </p:extLst>
          </p:nvPr>
        </p:nvGraphicFramePr>
        <p:xfrm>
          <a:off x="150620" y="2190750"/>
          <a:ext cx="1678180" cy="150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180">
                  <a:extLst>
                    <a:ext uri="{9D8B030D-6E8A-4147-A177-3AD203B41FA5}">
                      <a16:colId xmlns:a16="http://schemas.microsoft.com/office/drawing/2014/main" val="1712175949"/>
                    </a:ext>
                  </a:extLst>
                </a:gridCol>
              </a:tblGrid>
              <a:tr h="751196">
                <a:tc>
                  <a:txBody>
                    <a:bodyPr/>
                    <a:lstStyle/>
                    <a:p>
                      <a:endParaRPr lang="fr-FR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fr-FR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Impact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685311"/>
                  </a:ext>
                </a:extLst>
              </a:tr>
              <a:tr h="751196">
                <a:tc>
                  <a:txBody>
                    <a:bodyPr/>
                    <a:lstStyle/>
                    <a:p>
                      <a:endParaRPr lang="fr-FR" altLang="ko-KR" sz="1400" b="1" dirty="0">
                        <a:solidFill>
                          <a:srgbClr val="002060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fr-FR" altLang="ko-KR" sz="1400" b="1" dirty="0">
                          <a:solidFill>
                            <a:srgbClr val="002060"/>
                          </a:solidFill>
                          <a:latin typeface="+mn-lt"/>
                          <a:cs typeface="Arial" pitchFamily="34" charset="0"/>
                        </a:rPr>
                        <a:t>complexité</a:t>
                      </a:r>
                      <a:endParaRPr lang="fr-FR" sz="1400" dirty="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0073246"/>
                  </a:ext>
                </a:extLst>
              </a:tr>
            </a:tbl>
          </a:graphicData>
        </a:graphic>
      </p:graphicFrame>
      <p:grpSp>
        <p:nvGrpSpPr>
          <p:cNvPr id="6" name="Google Shape;971;p37">
            <a:extLst>
              <a:ext uri="{FF2B5EF4-FFF2-40B4-BE49-F238E27FC236}">
                <a16:creationId xmlns:a16="http://schemas.microsoft.com/office/drawing/2014/main" id="{78698A4B-81BA-C149-8E7C-259BA80D27E4}"/>
              </a:ext>
            </a:extLst>
          </p:cNvPr>
          <p:cNvGrpSpPr/>
          <p:nvPr/>
        </p:nvGrpSpPr>
        <p:grpSpPr>
          <a:xfrm>
            <a:off x="7461242" y="1714500"/>
            <a:ext cx="433992" cy="387435"/>
            <a:chOff x="5916675" y="927975"/>
            <a:chExt cx="516350" cy="502950"/>
          </a:xfrm>
        </p:grpSpPr>
        <p:sp>
          <p:nvSpPr>
            <p:cNvPr id="7" name="Google Shape;972;p37">
              <a:extLst>
                <a:ext uri="{FF2B5EF4-FFF2-40B4-BE49-F238E27FC236}">
                  <a16:creationId xmlns:a16="http://schemas.microsoft.com/office/drawing/2014/main" id="{3ECF54DC-F904-D44F-9780-BC4202EEE098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3;p37">
              <a:extLst>
                <a:ext uri="{FF2B5EF4-FFF2-40B4-BE49-F238E27FC236}">
                  <a16:creationId xmlns:a16="http://schemas.microsoft.com/office/drawing/2014/main" id="{858F5144-0F06-574E-93DB-CB34ECA2D074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4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oogle Shape;971;p37">
            <a:extLst>
              <a:ext uri="{FF2B5EF4-FFF2-40B4-BE49-F238E27FC236}">
                <a16:creationId xmlns:a16="http://schemas.microsoft.com/office/drawing/2014/main" id="{7B49508A-29DF-8542-9EF3-BE24AC28DD47}"/>
              </a:ext>
            </a:extLst>
          </p:cNvPr>
          <p:cNvGrpSpPr/>
          <p:nvPr/>
        </p:nvGrpSpPr>
        <p:grpSpPr>
          <a:xfrm>
            <a:off x="4130490" y="1714500"/>
            <a:ext cx="433992" cy="387435"/>
            <a:chOff x="5916675" y="927975"/>
            <a:chExt cx="516350" cy="502950"/>
          </a:xfrm>
        </p:grpSpPr>
        <p:sp>
          <p:nvSpPr>
            <p:cNvPr id="10" name="Google Shape;972;p37">
              <a:extLst>
                <a:ext uri="{FF2B5EF4-FFF2-40B4-BE49-F238E27FC236}">
                  <a16:creationId xmlns:a16="http://schemas.microsoft.com/office/drawing/2014/main" id="{F3653C2F-75EF-BE40-9258-A49FD8E60BAE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3;p37">
              <a:extLst>
                <a:ext uri="{FF2B5EF4-FFF2-40B4-BE49-F238E27FC236}">
                  <a16:creationId xmlns:a16="http://schemas.microsoft.com/office/drawing/2014/main" id="{BB58FC5C-11EC-114D-BB1D-CB4573A19537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2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oogle Shape;971;p37">
            <a:extLst>
              <a:ext uri="{FF2B5EF4-FFF2-40B4-BE49-F238E27FC236}">
                <a16:creationId xmlns:a16="http://schemas.microsoft.com/office/drawing/2014/main" id="{6CEF8313-887C-DA45-B195-D971FA21B3E3}"/>
              </a:ext>
            </a:extLst>
          </p:cNvPr>
          <p:cNvGrpSpPr/>
          <p:nvPr/>
        </p:nvGrpSpPr>
        <p:grpSpPr>
          <a:xfrm>
            <a:off x="2407808" y="1724404"/>
            <a:ext cx="433992" cy="387435"/>
            <a:chOff x="5916675" y="927975"/>
            <a:chExt cx="516350" cy="502950"/>
          </a:xfrm>
        </p:grpSpPr>
        <p:sp>
          <p:nvSpPr>
            <p:cNvPr id="13" name="Google Shape;972;p37">
              <a:extLst>
                <a:ext uri="{FF2B5EF4-FFF2-40B4-BE49-F238E27FC236}">
                  <a16:creationId xmlns:a16="http://schemas.microsoft.com/office/drawing/2014/main" id="{7E96C672-7FF2-5241-9FD6-711CA3CDF9C1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3;p37">
              <a:extLst>
                <a:ext uri="{FF2B5EF4-FFF2-40B4-BE49-F238E27FC236}">
                  <a16:creationId xmlns:a16="http://schemas.microsoft.com/office/drawing/2014/main" id="{4A63F8DD-244B-5F4B-9ACE-E3BD56237D0F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1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oogle Shape;971;p37">
            <a:extLst>
              <a:ext uri="{FF2B5EF4-FFF2-40B4-BE49-F238E27FC236}">
                <a16:creationId xmlns:a16="http://schemas.microsoft.com/office/drawing/2014/main" id="{D01EBD3C-BC2B-0941-ABDA-4EF1607269F7}"/>
              </a:ext>
            </a:extLst>
          </p:cNvPr>
          <p:cNvGrpSpPr/>
          <p:nvPr/>
        </p:nvGrpSpPr>
        <p:grpSpPr>
          <a:xfrm>
            <a:off x="5834142" y="1704625"/>
            <a:ext cx="433992" cy="387435"/>
            <a:chOff x="5916675" y="927975"/>
            <a:chExt cx="516350" cy="502950"/>
          </a:xfrm>
        </p:grpSpPr>
        <p:sp>
          <p:nvSpPr>
            <p:cNvPr id="16" name="Google Shape;972;p37">
              <a:extLst>
                <a:ext uri="{FF2B5EF4-FFF2-40B4-BE49-F238E27FC236}">
                  <a16:creationId xmlns:a16="http://schemas.microsoft.com/office/drawing/2014/main" id="{048CC567-ACC3-E247-ADBA-78FC5C6C8DC5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3;p37">
              <a:extLst>
                <a:ext uri="{FF2B5EF4-FFF2-40B4-BE49-F238E27FC236}">
                  <a16:creationId xmlns:a16="http://schemas.microsoft.com/office/drawing/2014/main" id="{5E995C87-CA13-244B-B852-B49074D33FA7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3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8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FEA66-128A-F24C-B535-D43BB0A7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impact-complexité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A17E8C-0627-0947-AD44-504ECA693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14</a:t>
            </a:fld>
            <a:endParaRPr lang="fr-MA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FE23300-88ED-5047-AAF3-B1AB0AA12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597093"/>
              </p:ext>
            </p:extLst>
          </p:nvPr>
        </p:nvGraphicFramePr>
        <p:xfrm>
          <a:off x="1066800" y="1504950"/>
          <a:ext cx="6843953" cy="2825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839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269991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L’outil Botnation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93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38A32-19D6-AE46-924F-B1DE174D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Botnation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A26FC5-B7BB-6648-98F0-E0E0E8C12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16</a:t>
            </a:fld>
            <a:endParaRPr lang="fr-M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2947E-F546-6246-B837-0928C8FA59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0431" y="1416489"/>
            <a:ext cx="4968975" cy="2825496"/>
          </a:xfrm>
          <a:prstGeom prst="rect">
            <a:avLst/>
          </a:prstGeom>
          <a:noFill/>
        </p:spPr>
      </p:pic>
      <p:pic>
        <p:nvPicPr>
          <p:cNvPr id="5" name="Image 4" descr="Une image contenant pot&#10;&#10;Description générée automatiquement">
            <a:extLst>
              <a:ext uri="{FF2B5EF4-FFF2-40B4-BE49-F238E27FC236}">
                <a16:creationId xmlns:a16="http://schemas.microsoft.com/office/drawing/2014/main" id="{56F14FC9-1850-2948-84FA-1603EE858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4" y="1416489"/>
            <a:ext cx="3130596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59CD2-3225-A248-B0C7-7305F0B6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Outils</a:t>
            </a:r>
            <a:r>
              <a:rPr lang="en-US" dirty="0"/>
              <a:t> :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AF4DC2-AD30-9044-9BEB-DD1C7038D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17</a:t>
            </a:fld>
            <a:endParaRPr lang="fr-MA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D10A2DD-C17E-D048-A20C-90E2D4BC7F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849333"/>
            <a:ext cx="3419857" cy="25268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6A851B-32D1-7A40-ABFA-6592AFB3D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2083306"/>
            <a:ext cx="4206240" cy="2292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39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84C33-48B0-0446-BBFE-34C2192D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fort de </a:t>
            </a:r>
            <a:r>
              <a:rPr lang="en-US" dirty="0" err="1"/>
              <a:t>Botnation</a:t>
            </a:r>
            <a:r>
              <a:rPr lang="en-US" dirty="0"/>
              <a:t> :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3938A6-CA00-324A-BE97-01B499C51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18</a:t>
            </a:fld>
            <a:endParaRPr lang="fr-M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68C040-E471-8248-A89B-E28F6E77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6" b="1"/>
          <a:stretch/>
        </p:blipFill>
        <p:spPr>
          <a:xfrm>
            <a:off x="5370261" y="1405023"/>
            <a:ext cx="2469941" cy="29046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1A3646-025D-CF4B-B8DD-266997610F77}"/>
              </a:ext>
            </a:extLst>
          </p:cNvPr>
          <p:cNvSpPr/>
          <p:nvPr/>
        </p:nvSpPr>
        <p:spPr>
          <a:xfrm>
            <a:off x="1203158" y="2263973"/>
            <a:ext cx="3258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kern="1200" dirty="0" err="1">
                <a:solidFill>
                  <a:schemeClr val="tx1"/>
                </a:solidFill>
              </a:rPr>
              <a:t>Traitement</a:t>
            </a:r>
            <a:r>
              <a:rPr lang="en-US" kern="1200" dirty="0">
                <a:solidFill>
                  <a:schemeClr val="tx1"/>
                </a:solidFill>
              </a:rPr>
              <a:t> de </a:t>
            </a:r>
            <a:r>
              <a:rPr lang="en-US" kern="1200" dirty="0" err="1">
                <a:solidFill>
                  <a:schemeClr val="tx1"/>
                </a:solidFill>
              </a:rPr>
              <a:t>langage</a:t>
            </a:r>
            <a:r>
              <a:rPr lang="en-US" kern="1200" dirty="0">
                <a:solidFill>
                  <a:schemeClr val="tx1"/>
                </a:solidFill>
              </a:rPr>
              <a:t> naturelle (TLN) </a:t>
            </a:r>
          </a:p>
        </p:txBody>
      </p:sp>
    </p:spTree>
    <p:extLst>
      <p:ext uri="{BB962C8B-B14F-4D97-AF65-F5344CB8AC3E}">
        <p14:creationId xmlns:p14="http://schemas.microsoft.com/office/powerpoint/2010/main" val="395139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DC7270-19C1-B743-8A40-95B68D89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de </a:t>
            </a:r>
            <a:r>
              <a:rPr lang="en-US" dirty="0" err="1"/>
              <a:t>notre</a:t>
            </a:r>
            <a:r>
              <a:rPr lang="en-US" dirty="0"/>
              <a:t> bot :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C93180-EB83-F949-B3B0-FEBD62E80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19</a:t>
            </a:fld>
            <a:endParaRPr lang="fr-M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81FC3-CB0C-D340-8FA3-D3F03C38216D}"/>
              </a:ext>
            </a:extLst>
          </p:cNvPr>
          <p:cNvSpPr/>
          <p:nvPr/>
        </p:nvSpPr>
        <p:spPr>
          <a:xfrm>
            <a:off x="157655" y="1633842"/>
            <a:ext cx="4078014" cy="187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« </a:t>
            </a:r>
            <a:r>
              <a:rPr lang="en-US" sz="2000" dirty="0">
                <a:highlight>
                  <a:srgbClr val="FFFF00"/>
                </a:highlight>
              </a:rPr>
              <a:t>Théorème</a:t>
            </a:r>
            <a:r>
              <a:rPr 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spectrale</a:t>
            </a:r>
            <a:r>
              <a:rPr lang="en-US" sz="2000" dirty="0"/>
              <a:t> dans la mécanique quantique ? »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« Quelle sont les </a:t>
            </a:r>
            <a:r>
              <a:rPr lang="en-US" sz="2000" dirty="0">
                <a:highlight>
                  <a:srgbClr val="FFFF00"/>
                </a:highlight>
              </a:rPr>
              <a:t>relations</a:t>
            </a:r>
            <a:r>
              <a:rPr lang="en-US" sz="2000" dirty="0"/>
              <a:t> de </a:t>
            </a:r>
            <a:r>
              <a:rPr lang="en-US" sz="2000" dirty="0">
                <a:highlight>
                  <a:srgbClr val="FFFF00"/>
                </a:highlight>
              </a:rPr>
              <a:t>commutation canonique</a:t>
            </a:r>
            <a:r>
              <a:rPr 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RCC</a:t>
            </a:r>
            <a:r>
              <a:rPr lang="en-US" sz="2000" dirty="0"/>
              <a:t> ?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CFC96A-CD7F-0047-BD9F-12750D3BF0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8" y="1476192"/>
            <a:ext cx="3140768" cy="13027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EA5972-2537-4242-8CA6-E963DEF1AB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9" y="3104878"/>
            <a:ext cx="3140768" cy="13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/>
          </p:nvPr>
        </p:nvSpPr>
        <p:spPr>
          <a:xfrm>
            <a:off x="1646914" y="307519"/>
            <a:ext cx="1792025" cy="374705"/>
          </a:xfr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/>
              <a:t>Tuteur E</a:t>
            </a:r>
            <a:r>
              <a:rPr lang="fr-FR" sz="1800" u="sng" dirty="0"/>
              <a:t>ntreprise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 sz="4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68B82C-2B70-4C41-9C9A-07F7F73A6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 b="23682"/>
          <a:stretch/>
        </p:blipFill>
        <p:spPr>
          <a:xfrm>
            <a:off x="0" y="251460"/>
            <a:ext cx="1222513" cy="582930"/>
          </a:xfrm>
          <a:prstGeom prst="rect">
            <a:avLst/>
          </a:prstGeom>
        </p:spPr>
      </p:pic>
      <p:sp>
        <p:nvSpPr>
          <p:cNvPr id="7" name="Google Shape;213;p13">
            <a:extLst>
              <a:ext uri="{FF2B5EF4-FFF2-40B4-BE49-F238E27FC236}">
                <a16:creationId xmlns:a16="http://schemas.microsoft.com/office/drawing/2014/main" id="{D3D27BFC-EF6B-4266-BE95-2EF748C1CF2F}"/>
              </a:ext>
            </a:extLst>
          </p:cNvPr>
          <p:cNvSpPr txBox="1">
            <a:spLocks/>
          </p:cNvSpPr>
          <p:nvPr/>
        </p:nvSpPr>
        <p:spPr>
          <a:xfrm>
            <a:off x="6561723" y="3205731"/>
            <a:ext cx="1680707" cy="40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1800" u="sng" dirty="0">
                <a:solidFill>
                  <a:schemeClr val="accent3">
                    <a:lumMod val="75000"/>
                  </a:schemeClr>
                </a:solidFill>
              </a:rPr>
              <a:t>Tuteur</a:t>
            </a:r>
            <a:r>
              <a:rPr lang="en" sz="1600" u="sng" dirty="0">
                <a:solidFill>
                  <a:schemeClr val="accent3">
                    <a:lumMod val="75000"/>
                  </a:schemeClr>
                </a:solidFill>
              </a:rPr>
              <a:t> Ecole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723F5B-527E-4AF3-B2EF-A6DEAAA0D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11" y="3205731"/>
            <a:ext cx="1069089" cy="106908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E49573F-A806-4ABA-B848-5BD8A5EB69FE}"/>
              </a:ext>
            </a:extLst>
          </p:cNvPr>
          <p:cNvSpPr txBox="1"/>
          <p:nvPr/>
        </p:nvSpPr>
        <p:spPr>
          <a:xfrm>
            <a:off x="1646914" y="557391"/>
            <a:ext cx="192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M.BENELALLAM Imade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92ACAE-C5EC-4B3E-84F6-A08C387A500C}"/>
              </a:ext>
            </a:extLst>
          </p:cNvPr>
          <p:cNvSpPr txBox="1"/>
          <p:nvPr/>
        </p:nvSpPr>
        <p:spPr>
          <a:xfrm>
            <a:off x="6202017" y="3511744"/>
            <a:ext cx="1872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M.BOUKAMEL Adnane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4959CB-3A42-450A-86D2-3FF5A57CFE1A}"/>
              </a:ext>
            </a:extLst>
          </p:cNvPr>
          <p:cNvSpPr txBox="1"/>
          <p:nvPr/>
        </p:nvSpPr>
        <p:spPr>
          <a:xfrm>
            <a:off x="0" y="2946874"/>
            <a:ext cx="313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Equipe Projet Enjeu 28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5A548F-66DB-4A43-896C-60C82A59B986}"/>
              </a:ext>
            </a:extLst>
          </p:cNvPr>
          <p:cNvSpPr txBox="1"/>
          <p:nvPr/>
        </p:nvSpPr>
        <p:spPr>
          <a:xfrm>
            <a:off x="-12829" y="3254651"/>
            <a:ext cx="2932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ABDELHAYE Said</a:t>
            </a:r>
          </a:p>
          <a:p>
            <a:r>
              <a:rPr lang="en-GB" sz="1200" b="1" dirty="0"/>
              <a:t>ATRAOUI Imad</a:t>
            </a:r>
          </a:p>
          <a:p>
            <a:r>
              <a:rPr lang="en-GB" sz="1200" b="1" dirty="0"/>
              <a:t>EL KALAI Afaf</a:t>
            </a:r>
          </a:p>
          <a:p>
            <a:r>
              <a:rPr lang="en-GB" sz="1200" b="1" dirty="0"/>
              <a:t>KHAYI Rida</a:t>
            </a:r>
          </a:p>
          <a:p>
            <a:r>
              <a:rPr lang="en-GB" sz="1200" b="1" dirty="0"/>
              <a:t>SAWADOGO Joel </a:t>
            </a:r>
            <a:r>
              <a:rPr lang="en-US" sz="1200" b="1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6D151-4E75-E546-89FE-BD01FB90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Chatbot </a:t>
            </a:r>
            <a:r>
              <a:rPr lang="en-US" dirty="0" err="1"/>
              <a:t>est</a:t>
            </a:r>
            <a:r>
              <a:rPr lang="en-US" dirty="0"/>
              <a:t> composé de deux groupes  :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ADADC1-CE0D-6442-B145-EC32D1C79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20</a:t>
            </a:fld>
            <a:endParaRPr lang="fr-M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C20227-AD06-5E4E-9CB5-13C01728CE89}"/>
              </a:ext>
            </a:extLst>
          </p:cNvPr>
          <p:cNvSpPr/>
          <p:nvPr/>
        </p:nvSpPr>
        <p:spPr>
          <a:xfrm>
            <a:off x="394406" y="1492951"/>
            <a:ext cx="3376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latin typeface="+mn-lt"/>
                <a:cs typeface="Times New Roman" panose="02020603050405020304" pitchFamily="18" charset="0"/>
              </a:rPr>
              <a:t>Premier groupe comporte 4 séquences: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F90EB-8F0B-104C-BAFF-A59D4D141E3D}"/>
              </a:ext>
            </a:extLst>
          </p:cNvPr>
          <p:cNvSpPr/>
          <p:nvPr/>
        </p:nvSpPr>
        <p:spPr>
          <a:xfrm>
            <a:off x="1504317" y="1772656"/>
            <a:ext cx="193915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Message d’accueil 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Réponse par défaut 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Contact 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Question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Autre question 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+mn-lt"/>
              </a:rPr>
              <a:t>Fin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95585-420D-B446-8B1E-245539F10421}"/>
              </a:ext>
            </a:extLst>
          </p:cNvPr>
          <p:cNvSpPr/>
          <p:nvPr/>
        </p:nvSpPr>
        <p:spPr>
          <a:xfrm>
            <a:off x="394406" y="3514299"/>
            <a:ext cx="2611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latin typeface="+mn-lt"/>
                <a:cs typeface="Times New Roman" panose="02020603050405020304" pitchFamily="18" charset="0"/>
              </a:rPr>
              <a:t>Deuxième groupe :  Réponse  </a:t>
            </a:r>
          </a:p>
        </p:txBody>
      </p:sp>
      <p:pic>
        <p:nvPicPr>
          <p:cNvPr id="7" name="Image 6" descr="Une image contenant équipement électronique, photo, noir, lumière&#10;&#10;Description générée automatiquement">
            <a:extLst>
              <a:ext uri="{FF2B5EF4-FFF2-40B4-BE49-F238E27FC236}">
                <a16:creationId xmlns:a16="http://schemas.microsoft.com/office/drawing/2014/main" id="{C5475D7E-A37D-BC40-AE37-227825788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73" y="1408110"/>
            <a:ext cx="4207894" cy="13035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18C27D-DDB5-C64E-99FC-DBDFF3FB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86" y="2894994"/>
            <a:ext cx="3918923" cy="15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93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8F89C-1584-4C45-A233-EFD42458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Organigramme du notre bot :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333FE61-ED2E-1D47-B506-3880818D8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21</a:t>
            </a:fld>
            <a:endParaRPr lang="fr-MA"/>
          </a:p>
        </p:txBody>
      </p:sp>
      <p:pic>
        <p:nvPicPr>
          <p:cNvPr id="4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D4F08FF-A3C0-5743-8F0A-40F51547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61" y="1786998"/>
            <a:ext cx="5616470" cy="22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354D7F8-7815-488A-A17C-67C886F9A7EE}"/>
              </a:ext>
            </a:extLst>
          </p:cNvPr>
          <p:cNvSpPr txBox="1"/>
          <p:nvPr/>
        </p:nvSpPr>
        <p:spPr>
          <a:xfrm>
            <a:off x="506592" y="272389"/>
            <a:ext cx="3665764" cy="133306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Problème au niveau de Botnation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CED09-DFD0-4124-9B2E-586D3457C6CC}"/>
              </a:ext>
            </a:extLst>
          </p:cNvPr>
          <p:cNvSpPr/>
          <p:nvPr/>
        </p:nvSpPr>
        <p:spPr>
          <a:xfrm>
            <a:off x="630936" y="2170898"/>
            <a:ext cx="3795559" cy="240715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« C’est quoi un </a:t>
            </a:r>
            <a:r>
              <a:rPr lang="en-US" sz="1800" dirty="0">
                <a:highlight>
                  <a:srgbClr val="00FFFF"/>
                </a:highlight>
              </a:rPr>
              <a:t>opérateur adjoint</a:t>
            </a:r>
            <a:r>
              <a:rPr lang="en-US" sz="1800" dirty="0"/>
              <a:t> ? »</a:t>
            </a:r>
          </a:p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« Donner </a:t>
            </a:r>
            <a:r>
              <a:rPr lang="en-US" sz="1800" dirty="0" err="1"/>
              <a:t>une</a:t>
            </a:r>
            <a:r>
              <a:rPr lang="en-US" sz="1800" dirty="0"/>
              <a:t> définition d’un </a:t>
            </a:r>
            <a:r>
              <a:rPr lang="en-US" sz="1800" dirty="0">
                <a:highlight>
                  <a:srgbClr val="00FFFF"/>
                </a:highlight>
              </a:rPr>
              <a:t>opérateur auto-adjoint</a:t>
            </a:r>
            <a:r>
              <a:rPr lang="en-US" sz="1800" dirty="0"/>
              <a:t> ?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7DC330-9BB0-4AAA-BE80-479C8A904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r="6839" b="3"/>
          <a:stretch/>
        </p:blipFill>
        <p:spPr>
          <a:xfrm>
            <a:off x="5061859" y="430259"/>
            <a:ext cx="3827405" cy="42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44C36-6E36-4F17-BE5D-E515B9CA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468614"/>
            <a:ext cx="6858000" cy="2455944"/>
          </a:xfrm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/>
          <a:p>
            <a:pPr algn="ctr"/>
            <a:r>
              <a:rPr lang="en-US" sz="5025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Limite du Chatbot développé avec Botnation </a:t>
            </a:r>
            <a:br>
              <a:rPr lang="en-US" sz="5025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025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9C9E91BB-11CE-4597-838B-468116056261}"/>
              </a:ext>
            </a:extLst>
          </p:cNvPr>
          <p:cNvSpPr/>
          <p:nvPr/>
        </p:nvSpPr>
        <p:spPr>
          <a:xfrm>
            <a:off x="5872146" y="3309439"/>
            <a:ext cx="2423311" cy="5113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fr-FR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 statique </a:t>
            </a:r>
            <a:endParaRPr lang="fr-FR" sz="1050"/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177120C1-525B-43D2-A965-1288039B2AF2}"/>
              </a:ext>
            </a:extLst>
          </p:cNvPr>
          <p:cNvSpPr/>
          <p:nvPr/>
        </p:nvSpPr>
        <p:spPr>
          <a:xfrm>
            <a:off x="447346" y="2323536"/>
            <a:ext cx="2460422" cy="5113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fr-FR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réduite à la détection des mots clés</a:t>
            </a:r>
            <a:endParaRPr lang="fr-FR" sz="1050" dirty="0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140E1819-F591-458E-B14E-B9BEB241205C}"/>
              </a:ext>
            </a:extLst>
          </p:cNvPr>
          <p:cNvSpPr/>
          <p:nvPr/>
        </p:nvSpPr>
        <p:spPr>
          <a:xfrm>
            <a:off x="447348" y="3301550"/>
            <a:ext cx="2576203" cy="5113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fr-FR" sz="1050" dirty="0">
                <a:latin typeface="Calibri" panose="020F0502020204030204" pitchFamily="34" charset="0"/>
              </a:rPr>
              <a:t>Incapable de lier les  questions et les réponses </a:t>
            </a:r>
            <a:endParaRPr lang="fr-FR" sz="1050"/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97DC877C-825D-400A-A3B5-199A5D75F451}"/>
              </a:ext>
            </a:extLst>
          </p:cNvPr>
          <p:cNvSpPr/>
          <p:nvPr/>
        </p:nvSpPr>
        <p:spPr>
          <a:xfrm>
            <a:off x="5872145" y="2315829"/>
            <a:ext cx="2576202" cy="5113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fr-FR" sz="1050" dirty="0"/>
              <a:t>Probabilité forte d’avoir des mauvaises réponses </a:t>
            </a:r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306684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40995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Principe De l’algorithme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6919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06377BC0-139A-43A3-B213-09C0901C7875}"/>
              </a:ext>
            </a:extLst>
          </p:cNvPr>
          <p:cNvSpPr txBox="1">
            <a:spLocks/>
          </p:cNvSpPr>
          <p:nvPr/>
        </p:nvSpPr>
        <p:spPr>
          <a:xfrm>
            <a:off x="2615609" y="218851"/>
            <a:ext cx="4554997" cy="134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fr-FR" sz="4000" dirty="0"/>
              <a:t> Développent du chatbot avec Python</a:t>
            </a:r>
          </a:p>
        </p:txBody>
      </p:sp>
    </p:spTree>
    <p:extLst>
      <p:ext uri="{BB962C8B-B14F-4D97-AF65-F5344CB8AC3E}">
        <p14:creationId xmlns:p14="http://schemas.microsoft.com/office/powerpoint/2010/main" val="161206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40995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Explication du code implémenté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306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47134-E2EA-794D-B89C-51C54201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Justification de choix  « JSON »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32818F-467B-4047-865A-0CB995766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26</a:t>
            </a:fld>
            <a:endParaRPr lang="fr-M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D7F399-BC42-3548-98B3-0B38F3020822}"/>
              </a:ext>
            </a:extLst>
          </p:cNvPr>
          <p:cNvSpPr txBox="1"/>
          <p:nvPr/>
        </p:nvSpPr>
        <p:spPr>
          <a:xfrm>
            <a:off x="814275" y="1504950"/>
            <a:ext cx="40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C’est quoi un fichier « JSON » ?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F8B9B2-4B5E-324F-8476-DA9D9E54D4C8}"/>
              </a:ext>
            </a:extLst>
          </p:cNvPr>
          <p:cNvSpPr txBox="1"/>
          <p:nvPr/>
        </p:nvSpPr>
        <p:spPr>
          <a:xfrm>
            <a:off x="814275" y="1812727"/>
            <a:ext cx="40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Pourquoi un fichier « JSON » ? 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CD56FCF-BFC5-BF40-BE47-09EDC3066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86435"/>
              </p:ext>
            </p:extLst>
          </p:nvPr>
        </p:nvGraphicFramePr>
        <p:xfrm>
          <a:off x="1451330" y="2244604"/>
          <a:ext cx="6132511" cy="1404900"/>
        </p:xfrm>
        <a:graphic>
          <a:graphicData uri="http://schemas.openxmlformats.org/drawingml/2006/table">
            <a:tbl>
              <a:tblPr firstRow="1" firstCol="1" bandRow="1">
                <a:tableStyleId>{8EA42A22-B5B1-47CB-B670-CAEA787C133D}</a:tableStyleId>
              </a:tblPr>
              <a:tblGrid>
                <a:gridCol w="2892070">
                  <a:extLst>
                    <a:ext uri="{9D8B030D-6E8A-4147-A177-3AD203B41FA5}">
                      <a16:colId xmlns:a16="http://schemas.microsoft.com/office/drawing/2014/main" val="2957452280"/>
                    </a:ext>
                  </a:extLst>
                </a:gridCol>
                <a:gridCol w="3240441">
                  <a:extLst>
                    <a:ext uri="{9D8B030D-6E8A-4147-A177-3AD203B41FA5}">
                      <a16:colId xmlns:a16="http://schemas.microsoft.com/office/drawing/2014/main" val="1378763681"/>
                    </a:ext>
                  </a:extLst>
                </a:gridCol>
              </a:tblGrid>
              <a:tr h="20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JSON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XML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2030598989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JSON signifie JavaScript Object Notation.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XML signifie eXtensible Markup Language.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2965654842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JSON est simple à lire et à écrire.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XML est moins simple que JSON.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2528377190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JSON est facile à apprendre.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XML est moins facile que JSON.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2546992823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JSON est orienté données.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XML est orienté document.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3091570435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JSON prend en charge les tableaux.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>
                          <a:effectLst/>
                        </a:rPr>
                        <a:t>XML ne supporte pas les tableaux.</a:t>
                      </a:r>
                      <a:endParaRPr lang="fr-MA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3569848154"/>
                  </a:ext>
                </a:extLst>
              </a:tr>
              <a:tr h="200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Les fichiers JSON sont plus lisibles que XML.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MA" sz="1000" dirty="0">
                          <a:effectLst/>
                        </a:rPr>
                        <a:t>Les fichiers XML sont moins lisibles par l’homme.</a:t>
                      </a:r>
                      <a:endParaRPr lang="fr-MA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5929" marR="15929" marT="23893" marB="23893" anchor="b"/>
                </a:tc>
                <a:extLst>
                  <a:ext uri="{0D108BD9-81ED-4DB2-BD59-A6C34878D82A}">
                    <a16:rowId xmlns:a16="http://schemas.microsoft.com/office/drawing/2014/main" val="2552207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0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sp>
        <p:nvSpPr>
          <p:cNvPr id="18" name="Chevron 21">
            <a:extLst>
              <a:ext uri="{FF2B5EF4-FFF2-40B4-BE49-F238E27FC236}">
                <a16:creationId xmlns:a16="http://schemas.microsoft.com/office/drawing/2014/main" id="{E430DD4B-9B08-4372-A3CA-B6159FD33F03}"/>
              </a:ext>
            </a:extLst>
          </p:cNvPr>
          <p:cNvSpPr/>
          <p:nvPr/>
        </p:nvSpPr>
        <p:spPr>
          <a:xfrm>
            <a:off x="411118" y="1489573"/>
            <a:ext cx="2120348" cy="757494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Chevron 20">
            <a:extLst>
              <a:ext uri="{FF2B5EF4-FFF2-40B4-BE49-F238E27FC236}">
                <a16:creationId xmlns:a16="http://schemas.microsoft.com/office/drawing/2014/main" id="{BCE13E77-E22A-41F3-B8C6-43954F5D627D}"/>
              </a:ext>
            </a:extLst>
          </p:cNvPr>
          <p:cNvSpPr/>
          <p:nvPr/>
        </p:nvSpPr>
        <p:spPr>
          <a:xfrm>
            <a:off x="2073178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D620FB8A-E8E0-4A01-BA7D-4AD647CE78B7}"/>
              </a:ext>
            </a:extLst>
          </p:cNvPr>
          <p:cNvSpPr txBox="1"/>
          <p:nvPr/>
        </p:nvSpPr>
        <p:spPr>
          <a:xfrm>
            <a:off x="561544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7C5942A-7A00-40A8-A2BC-2003DF1C569C}"/>
              </a:ext>
            </a:extLst>
          </p:cNvPr>
          <p:cNvSpPr txBox="1"/>
          <p:nvPr/>
        </p:nvSpPr>
        <p:spPr>
          <a:xfrm>
            <a:off x="229625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01023886-2D96-434E-9E66-98FCCB01B53C}"/>
              </a:ext>
            </a:extLst>
          </p:cNvPr>
          <p:cNvSpPr/>
          <p:nvPr/>
        </p:nvSpPr>
        <p:spPr>
          <a:xfrm>
            <a:off x="605738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FB5F3C9C-0C4D-4EDD-B06D-FFACC0378E0E}"/>
              </a:ext>
            </a:extLst>
          </p:cNvPr>
          <p:cNvSpPr txBox="1"/>
          <p:nvPr/>
        </p:nvSpPr>
        <p:spPr>
          <a:xfrm>
            <a:off x="290145" y="2515650"/>
            <a:ext cx="168202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L’utilisateur rentre sa question, qu’on transforme à une liste des mots </a:t>
            </a:r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9757A675-A912-4D77-8F9B-C46AC7429CBB}"/>
              </a:ext>
            </a:extLst>
          </p:cNvPr>
          <p:cNvSpPr txBox="1"/>
          <p:nvPr/>
        </p:nvSpPr>
        <p:spPr>
          <a:xfrm>
            <a:off x="2102131" y="2515650"/>
            <a:ext cx="174765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compare cette liste avec une liste contenant tous les mots dans les questions de notre base de données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Oval 39">
            <a:extLst>
              <a:ext uri="{FF2B5EF4-FFF2-40B4-BE49-F238E27FC236}">
                <a16:creationId xmlns:a16="http://schemas.microsoft.com/office/drawing/2014/main" id="{FFE76073-FCBC-48AC-BCBE-2BA8EBE6542A}"/>
              </a:ext>
            </a:extLst>
          </p:cNvPr>
          <p:cNvSpPr/>
          <p:nvPr/>
        </p:nvSpPr>
        <p:spPr>
          <a:xfrm>
            <a:off x="2180763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cxnSp>
        <p:nvCxnSpPr>
          <p:cNvPr id="26" name="Straight Connector 44">
            <a:extLst>
              <a:ext uri="{FF2B5EF4-FFF2-40B4-BE49-F238E27FC236}">
                <a16:creationId xmlns:a16="http://schemas.microsoft.com/office/drawing/2014/main" id="{7C45BCA0-6C11-4C10-BF3C-E76FDD23F48E}"/>
              </a:ext>
            </a:extLst>
          </p:cNvPr>
          <p:cNvCxnSpPr/>
          <p:nvPr/>
        </p:nvCxnSpPr>
        <p:spPr>
          <a:xfrm>
            <a:off x="2077382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5">
            <a:extLst>
              <a:ext uri="{FF2B5EF4-FFF2-40B4-BE49-F238E27FC236}">
                <a16:creationId xmlns:a16="http://schemas.microsoft.com/office/drawing/2014/main" id="{C8209CA6-25C0-49EF-9A69-73D0F235B0FE}"/>
              </a:ext>
            </a:extLst>
          </p:cNvPr>
          <p:cNvCxnSpPr/>
          <p:nvPr/>
        </p:nvCxnSpPr>
        <p:spPr>
          <a:xfrm>
            <a:off x="3897080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460C1F9A-F7A3-49B7-AF55-3933A8CC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45" y="1489573"/>
            <a:ext cx="2664492" cy="1695160"/>
          </a:xfrm>
          <a:prstGeom prst="rect">
            <a:avLst/>
          </a:prstGeom>
        </p:spPr>
      </p:pic>
      <p:pic>
        <p:nvPicPr>
          <p:cNvPr id="36" name="Image 35" descr="Une image contenant afficher, table, grand, différent&#10;&#10;Description générée automatiquement">
            <a:extLst>
              <a:ext uri="{FF2B5EF4-FFF2-40B4-BE49-F238E27FC236}">
                <a16:creationId xmlns:a16="http://schemas.microsoft.com/office/drawing/2014/main" id="{6FA74C11-4384-4E25-9234-FBB59829C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85" y="3184733"/>
            <a:ext cx="4460714" cy="11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1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sp>
        <p:nvSpPr>
          <p:cNvPr id="18" name="Chevron 21">
            <a:extLst>
              <a:ext uri="{FF2B5EF4-FFF2-40B4-BE49-F238E27FC236}">
                <a16:creationId xmlns:a16="http://schemas.microsoft.com/office/drawing/2014/main" id="{4FE47B87-6E50-4EBB-ACA8-6F073D309800}"/>
              </a:ext>
            </a:extLst>
          </p:cNvPr>
          <p:cNvSpPr/>
          <p:nvPr/>
        </p:nvSpPr>
        <p:spPr>
          <a:xfrm>
            <a:off x="411118" y="1489573"/>
            <a:ext cx="2120348" cy="757494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Chevron 20">
            <a:extLst>
              <a:ext uri="{FF2B5EF4-FFF2-40B4-BE49-F238E27FC236}">
                <a16:creationId xmlns:a16="http://schemas.microsoft.com/office/drawing/2014/main" id="{071C3DED-9BDC-4288-9A1C-09445A339812}"/>
              </a:ext>
            </a:extLst>
          </p:cNvPr>
          <p:cNvSpPr/>
          <p:nvPr/>
        </p:nvSpPr>
        <p:spPr>
          <a:xfrm>
            <a:off x="2073178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B0D3BFA-E5E6-45F0-A61A-DBA2701563EC}"/>
              </a:ext>
            </a:extLst>
          </p:cNvPr>
          <p:cNvSpPr/>
          <p:nvPr/>
        </p:nvSpPr>
        <p:spPr>
          <a:xfrm>
            <a:off x="3724847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D96CA208-2A59-4669-8786-F8B0C010629E}"/>
              </a:ext>
            </a:extLst>
          </p:cNvPr>
          <p:cNvSpPr txBox="1"/>
          <p:nvPr/>
        </p:nvSpPr>
        <p:spPr>
          <a:xfrm>
            <a:off x="561544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C6F4B28D-4F3E-41B0-9627-44C65E4176E4}"/>
              </a:ext>
            </a:extLst>
          </p:cNvPr>
          <p:cNvSpPr txBox="1"/>
          <p:nvPr/>
        </p:nvSpPr>
        <p:spPr>
          <a:xfrm>
            <a:off x="229625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EE66AD83-BD85-4102-A18E-6204A5E72BFF}"/>
              </a:ext>
            </a:extLst>
          </p:cNvPr>
          <p:cNvSpPr txBox="1"/>
          <p:nvPr/>
        </p:nvSpPr>
        <p:spPr>
          <a:xfrm>
            <a:off x="384978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E8142659-65D5-4EF9-BF39-F4C0699B0E20}"/>
              </a:ext>
            </a:extLst>
          </p:cNvPr>
          <p:cNvSpPr/>
          <p:nvPr/>
        </p:nvSpPr>
        <p:spPr>
          <a:xfrm>
            <a:off x="605738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28927B7B-893C-4940-9FDE-7AC774DD1209}"/>
              </a:ext>
            </a:extLst>
          </p:cNvPr>
          <p:cNvSpPr txBox="1"/>
          <p:nvPr/>
        </p:nvSpPr>
        <p:spPr>
          <a:xfrm>
            <a:off x="290145" y="2515650"/>
            <a:ext cx="168202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L’utilisateur rentre sa question, qu’on transforme à une liste des mots </a:t>
            </a:r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EA2FBE4-09B0-4D31-96C2-02DF88F44366}"/>
              </a:ext>
            </a:extLst>
          </p:cNvPr>
          <p:cNvSpPr txBox="1"/>
          <p:nvPr/>
        </p:nvSpPr>
        <p:spPr>
          <a:xfrm>
            <a:off x="2102131" y="2515650"/>
            <a:ext cx="174765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compare cette liste avec une liste contenant tous les mots dans les questions de notre base de données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12E2B727-2689-49DA-A874-659D7D6AADB7}"/>
              </a:ext>
            </a:extLst>
          </p:cNvPr>
          <p:cNvSpPr txBox="1"/>
          <p:nvPr/>
        </p:nvSpPr>
        <p:spPr>
          <a:xfrm>
            <a:off x="3930825" y="2515650"/>
            <a:ext cx="15459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utilise notre modèle de prédiction (l’IA) pour déterminer la probabilité de chacune des réponses pour qu’elle soit la bonne réponse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1CB6DAB3-C66C-4278-95AB-FB32E6C5D7BC}"/>
              </a:ext>
            </a:extLst>
          </p:cNvPr>
          <p:cNvSpPr/>
          <p:nvPr/>
        </p:nvSpPr>
        <p:spPr>
          <a:xfrm rot="21540000">
            <a:off x="5483111" y="3637121"/>
            <a:ext cx="1202704" cy="737788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  <a:gd name="connsiteX0" fmla="*/ 0 w 1288816"/>
              <a:gd name="connsiteY0" fmla="*/ 0 h 1249069"/>
              <a:gd name="connsiteX1" fmla="*/ 1282063 w 1288816"/>
              <a:gd name="connsiteY1" fmla="*/ 20567 h 1249069"/>
              <a:gd name="connsiteX2" fmla="*/ 1288816 w 1288816"/>
              <a:gd name="connsiteY2" fmla="*/ 1233129 h 1249069"/>
              <a:gd name="connsiteX3" fmla="*/ 37200 w 1288816"/>
              <a:gd name="connsiteY3" fmla="*/ 1249069 h 1249069"/>
              <a:gd name="connsiteX4" fmla="*/ 0 w 1288816"/>
              <a:gd name="connsiteY4" fmla="*/ 0 h 1249069"/>
              <a:gd name="connsiteX0" fmla="*/ 26493 w 1315309"/>
              <a:gd name="connsiteY0" fmla="*/ 0 h 1249069"/>
              <a:gd name="connsiteX1" fmla="*/ 1308556 w 1315309"/>
              <a:gd name="connsiteY1" fmla="*/ 20567 h 1249069"/>
              <a:gd name="connsiteX2" fmla="*/ 1315309 w 1315309"/>
              <a:gd name="connsiteY2" fmla="*/ 1233129 h 1249069"/>
              <a:gd name="connsiteX3" fmla="*/ 63693 w 1315309"/>
              <a:gd name="connsiteY3" fmla="*/ 1249069 h 1249069"/>
              <a:gd name="connsiteX4" fmla="*/ 26493 w 1315309"/>
              <a:gd name="connsiteY4" fmla="*/ 0 h 1249069"/>
              <a:gd name="connsiteX0" fmla="*/ 26493 w 1308775"/>
              <a:gd name="connsiteY0" fmla="*/ 0 h 1269024"/>
              <a:gd name="connsiteX1" fmla="*/ 1308556 w 1308775"/>
              <a:gd name="connsiteY1" fmla="*/ 20567 h 1269024"/>
              <a:gd name="connsiteX2" fmla="*/ 1300949 w 1308775"/>
              <a:gd name="connsiteY2" fmla="*/ 1269024 h 1269024"/>
              <a:gd name="connsiteX3" fmla="*/ 63693 w 1308775"/>
              <a:gd name="connsiteY3" fmla="*/ 1249069 h 1269024"/>
              <a:gd name="connsiteX4" fmla="*/ 26493 w 1308775"/>
              <a:gd name="connsiteY4" fmla="*/ 0 h 1269024"/>
              <a:gd name="connsiteX0" fmla="*/ 26493 w 1308578"/>
              <a:gd name="connsiteY0" fmla="*/ 0 h 1269024"/>
              <a:gd name="connsiteX1" fmla="*/ 1308556 w 1308578"/>
              <a:gd name="connsiteY1" fmla="*/ 20567 h 1269024"/>
              <a:gd name="connsiteX2" fmla="*/ 1300949 w 1308578"/>
              <a:gd name="connsiteY2" fmla="*/ 1269024 h 1269024"/>
              <a:gd name="connsiteX3" fmla="*/ 63693 w 1308578"/>
              <a:gd name="connsiteY3" fmla="*/ 1249069 h 1269024"/>
              <a:gd name="connsiteX4" fmla="*/ 26493 w 1308578"/>
              <a:gd name="connsiteY4" fmla="*/ 0 h 1269024"/>
              <a:gd name="connsiteX0" fmla="*/ 26493 w 1343313"/>
              <a:gd name="connsiteY0" fmla="*/ 0 h 1249069"/>
              <a:gd name="connsiteX1" fmla="*/ 1308556 w 1343313"/>
              <a:gd name="connsiteY1" fmla="*/ 2056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  <a:gd name="connsiteX0" fmla="*/ 26493 w 1343313"/>
              <a:gd name="connsiteY0" fmla="*/ 0 h 1249069"/>
              <a:gd name="connsiteX1" fmla="*/ 1213044 w 1343313"/>
              <a:gd name="connsiteY1" fmla="*/ 1909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313" h="1249069">
                <a:moveTo>
                  <a:pt x="26493" y="0"/>
                </a:moveTo>
                <a:lnTo>
                  <a:pt x="1213044" y="19097"/>
                </a:lnTo>
                <a:cubicBezTo>
                  <a:pt x="1214973" y="427578"/>
                  <a:pt x="1229844" y="907631"/>
                  <a:pt x="1343313" y="1197445"/>
                </a:cubicBezTo>
                <a:lnTo>
                  <a:pt x="63693" y="1249069"/>
                </a:lnTo>
                <a:cubicBezTo>
                  <a:pt x="-61675" y="1023591"/>
                  <a:pt x="38893" y="416356"/>
                  <a:pt x="26493" y="0"/>
                </a:cubicBez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FC000">
                  <a:lumMod val="85000"/>
                  <a:lumOff val="15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152400" dist="63500" dir="8100000" algn="tl" rotWithShape="0">
              <a:prstClr val="black">
                <a:alpha val="50000"/>
              </a:prstClr>
            </a:outerShdw>
          </a:effectLst>
        </p:spPr>
        <p:txBody>
          <a:bodyPr lIns="91440" tIns="91440" rIns="182880" bIns="4572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Deep Neural Networks</a:t>
            </a: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5DAFF784-CCB3-465F-BF63-BD33D0B99C6F}"/>
              </a:ext>
            </a:extLst>
          </p:cNvPr>
          <p:cNvSpPr/>
          <p:nvPr/>
        </p:nvSpPr>
        <p:spPr>
          <a:xfrm>
            <a:off x="2180763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37" name="Oval 40">
            <a:extLst>
              <a:ext uri="{FF2B5EF4-FFF2-40B4-BE49-F238E27FC236}">
                <a16:creationId xmlns:a16="http://schemas.microsoft.com/office/drawing/2014/main" id="{71D2EE97-CD92-44AC-BDE4-DA97CC633461}"/>
              </a:ext>
            </a:extLst>
          </p:cNvPr>
          <p:cNvSpPr/>
          <p:nvPr/>
        </p:nvSpPr>
        <p:spPr>
          <a:xfrm>
            <a:off x="3897080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cxnSp>
        <p:nvCxnSpPr>
          <p:cNvPr id="38" name="Straight Connector 44">
            <a:extLst>
              <a:ext uri="{FF2B5EF4-FFF2-40B4-BE49-F238E27FC236}">
                <a16:creationId xmlns:a16="http://schemas.microsoft.com/office/drawing/2014/main" id="{DE81AC85-A8DF-4096-98EC-575AA8B70876}"/>
              </a:ext>
            </a:extLst>
          </p:cNvPr>
          <p:cNvCxnSpPr/>
          <p:nvPr/>
        </p:nvCxnSpPr>
        <p:spPr>
          <a:xfrm>
            <a:off x="2077382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5">
            <a:extLst>
              <a:ext uri="{FF2B5EF4-FFF2-40B4-BE49-F238E27FC236}">
                <a16:creationId xmlns:a16="http://schemas.microsoft.com/office/drawing/2014/main" id="{8861BAE1-AC6A-44DC-ADD3-F27C7CE9ECBC}"/>
              </a:ext>
            </a:extLst>
          </p:cNvPr>
          <p:cNvCxnSpPr/>
          <p:nvPr/>
        </p:nvCxnSpPr>
        <p:spPr>
          <a:xfrm>
            <a:off x="3897080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6">
            <a:extLst>
              <a:ext uri="{FF2B5EF4-FFF2-40B4-BE49-F238E27FC236}">
                <a16:creationId xmlns:a16="http://schemas.microsoft.com/office/drawing/2014/main" id="{148DDC41-F99F-41F5-9F12-E6BBC0AD4B24}"/>
              </a:ext>
            </a:extLst>
          </p:cNvPr>
          <p:cNvCxnSpPr/>
          <p:nvPr/>
        </p:nvCxnSpPr>
        <p:spPr>
          <a:xfrm>
            <a:off x="6819921" y="2447275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27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pic>
        <p:nvPicPr>
          <p:cNvPr id="12" name="Image 11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1BF7C3E-F320-47AB-9FC2-6F8211E7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468339"/>
            <a:ext cx="7206239" cy="3152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902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5493" y="392575"/>
            <a:ext cx="5491182" cy="829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</a:t>
            </a:r>
            <a:r>
              <a:rPr lang="en-GB" dirty="0"/>
              <a:t>LAN</a:t>
            </a:r>
            <a:endParaRPr lang="fr-FR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398DB40-C0C2-4526-9404-AAC9133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2" y="2613478"/>
            <a:ext cx="7244907" cy="506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79258B-7D8D-4E85-9A79-291AAEAD22E0}"/>
              </a:ext>
            </a:extLst>
          </p:cNvPr>
          <p:cNvSpPr txBox="1"/>
          <p:nvPr/>
        </p:nvSpPr>
        <p:spPr>
          <a:xfrm>
            <a:off x="98238" y="3368781"/>
            <a:ext cx="1288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b="1" dirty="0"/>
              <a:t>Présentation de AIOX LABS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23A73CF-82DA-4B01-8439-EB4E09A2394C}"/>
              </a:ext>
            </a:extLst>
          </p:cNvPr>
          <p:cNvSpPr txBox="1"/>
          <p:nvPr/>
        </p:nvSpPr>
        <p:spPr>
          <a:xfrm>
            <a:off x="1265421" y="1686250"/>
            <a:ext cx="1604888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b="1" dirty="0"/>
              <a:t>Présentation du Projet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b="1" dirty="0"/>
              <a:t>Contexte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b="1" dirty="0"/>
              <a:t>Problématique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b="1" dirty="0"/>
              <a:t>Objectif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20C8C7-5067-488A-8188-48D618F62B8C}"/>
              </a:ext>
            </a:extLst>
          </p:cNvPr>
          <p:cNvSpPr txBox="1"/>
          <p:nvPr/>
        </p:nvSpPr>
        <p:spPr>
          <a:xfrm>
            <a:off x="2625809" y="3491318"/>
            <a:ext cx="13521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b="1" dirty="0"/>
              <a:t>Méthodologie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2331AC6-3422-411D-9B6E-0E4D4F8FBADB}"/>
              </a:ext>
            </a:extLst>
          </p:cNvPr>
          <p:cNvSpPr txBox="1"/>
          <p:nvPr/>
        </p:nvSpPr>
        <p:spPr>
          <a:xfrm>
            <a:off x="4440447" y="2041224"/>
            <a:ext cx="12012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566B7A-C365-4AED-B937-D6ACCC3FA6F0}"/>
              </a:ext>
            </a:extLst>
          </p:cNvPr>
          <p:cNvSpPr txBox="1"/>
          <p:nvPr/>
        </p:nvSpPr>
        <p:spPr>
          <a:xfrm>
            <a:off x="4663460" y="2138988"/>
            <a:ext cx="16048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b="1" dirty="0"/>
              <a:t>Développement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1D39711-23A2-430E-99C2-7B44B6E9BA80}"/>
              </a:ext>
            </a:extLst>
          </p:cNvPr>
          <p:cNvSpPr txBox="1"/>
          <p:nvPr/>
        </p:nvSpPr>
        <p:spPr>
          <a:xfrm>
            <a:off x="5609173" y="3530498"/>
            <a:ext cx="12887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b="1" dirty="0"/>
              <a:t>Principe de l’algorithme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0991D1-9E3D-42D4-A2B4-60DF47E153EE}"/>
              </a:ext>
            </a:extLst>
          </p:cNvPr>
          <p:cNvSpPr txBox="1"/>
          <p:nvPr/>
        </p:nvSpPr>
        <p:spPr>
          <a:xfrm>
            <a:off x="7238902" y="1920835"/>
            <a:ext cx="1706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200" b="1" dirty="0"/>
          </a:p>
          <a:p>
            <a:r>
              <a:rPr lang="fr-FR" sz="1200" b="1" dirty="0"/>
              <a:t>      Validation des </a:t>
            </a:r>
          </a:p>
          <a:p>
            <a:r>
              <a:rPr lang="fr-FR" sz="1200" b="1" dirty="0"/>
              <a:t>       résultats</a:t>
            </a:r>
          </a:p>
        </p:txBody>
      </p:sp>
      <p:grpSp>
        <p:nvGrpSpPr>
          <p:cNvPr id="22" name="Google Shape;536;p37">
            <a:extLst>
              <a:ext uri="{FF2B5EF4-FFF2-40B4-BE49-F238E27FC236}">
                <a16:creationId xmlns:a16="http://schemas.microsoft.com/office/drawing/2014/main" id="{0F07A1BC-3BB1-4FA1-A952-4CD9E8288E67}"/>
              </a:ext>
            </a:extLst>
          </p:cNvPr>
          <p:cNvGrpSpPr/>
          <p:nvPr/>
        </p:nvGrpSpPr>
        <p:grpSpPr>
          <a:xfrm>
            <a:off x="506452" y="605982"/>
            <a:ext cx="309041" cy="403123"/>
            <a:chOff x="590250" y="244200"/>
            <a:chExt cx="407975" cy="532175"/>
          </a:xfrm>
        </p:grpSpPr>
        <p:sp>
          <p:nvSpPr>
            <p:cNvPr id="23" name="Google Shape;537;p37">
              <a:extLst>
                <a:ext uri="{FF2B5EF4-FFF2-40B4-BE49-F238E27FC236}">
                  <a16:creationId xmlns:a16="http://schemas.microsoft.com/office/drawing/2014/main" id="{C29AFAA5-E453-4D8D-8845-B34C82994FAF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37">
              <a:extLst>
                <a:ext uri="{FF2B5EF4-FFF2-40B4-BE49-F238E27FC236}">
                  <a16:creationId xmlns:a16="http://schemas.microsoft.com/office/drawing/2014/main" id="{A5F486DF-001D-4E2F-A6E8-7E867D031AB4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37">
              <a:extLst>
                <a:ext uri="{FF2B5EF4-FFF2-40B4-BE49-F238E27FC236}">
                  <a16:creationId xmlns:a16="http://schemas.microsoft.com/office/drawing/2014/main" id="{5B0CAB78-9DE1-42FD-BF78-221C18A4375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37">
              <a:extLst>
                <a:ext uri="{FF2B5EF4-FFF2-40B4-BE49-F238E27FC236}">
                  <a16:creationId xmlns:a16="http://schemas.microsoft.com/office/drawing/2014/main" id="{1DFC2B10-3420-4F9C-9B17-3ACC802B07E6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37">
              <a:extLst>
                <a:ext uri="{FF2B5EF4-FFF2-40B4-BE49-F238E27FC236}">
                  <a16:creationId xmlns:a16="http://schemas.microsoft.com/office/drawing/2014/main" id="{436A1D73-F4CF-4D8C-9DE5-6BCE14961B3D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37">
              <a:extLst>
                <a:ext uri="{FF2B5EF4-FFF2-40B4-BE49-F238E27FC236}">
                  <a16:creationId xmlns:a16="http://schemas.microsoft.com/office/drawing/2014/main" id="{AAE705B0-51A7-4F12-81F0-AF60A75F0BC5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37">
              <a:extLst>
                <a:ext uri="{FF2B5EF4-FFF2-40B4-BE49-F238E27FC236}">
                  <a16:creationId xmlns:a16="http://schemas.microsoft.com/office/drawing/2014/main" id="{520227FE-27B0-4B48-BD39-5FD4137F2CDB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4;p37">
              <a:extLst>
                <a:ext uri="{FF2B5EF4-FFF2-40B4-BE49-F238E27FC236}">
                  <a16:creationId xmlns:a16="http://schemas.microsoft.com/office/drawing/2014/main" id="{E0D7431C-F817-4332-ADF1-1F945695457A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5;p37">
              <a:extLst>
                <a:ext uri="{FF2B5EF4-FFF2-40B4-BE49-F238E27FC236}">
                  <a16:creationId xmlns:a16="http://schemas.microsoft.com/office/drawing/2014/main" id="{3130E30C-A0B7-4C02-A545-EF89507D18D9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6;p37">
              <a:extLst>
                <a:ext uri="{FF2B5EF4-FFF2-40B4-BE49-F238E27FC236}">
                  <a16:creationId xmlns:a16="http://schemas.microsoft.com/office/drawing/2014/main" id="{AEB1B342-4558-44D1-B7AA-8E47A5C31AB4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7;p37">
              <a:extLst>
                <a:ext uri="{FF2B5EF4-FFF2-40B4-BE49-F238E27FC236}">
                  <a16:creationId xmlns:a16="http://schemas.microsoft.com/office/drawing/2014/main" id="{297074EC-61CA-48D8-B857-2F82FE74496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8;p37">
              <a:extLst>
                <a:ext uri="{FF2B5EF4-FFF2-40B4-BE49-F238E27FC236}">
                  <a16:creationId xmlns:a16="http://schemas.microsoft.com/office/drawing/2014/main" id="{F0E4DBC1-956F-45A8-969A-DC241977C9E8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9;p37">
              <a:extLst>
                <a:ext uri="{FF2B5EF4-FFF2-40B4-BE49-F238E27FC236}">
                  <a16:creationId xmlns:a16="http://schemas.microsoft.com/office/drawing/2014/main" id="{971F8C62-2A5F-492E-94B8-F0A88AC038A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0;p37">
              <a:extLst>
                <a:ext uri="{FF2B5EF4-FFF2-40B4-BE49-F238E27FC236}">
                  <a16:creationId xmlns:a16="http://schemas.microsoft.com/office/drawing/2014/main" id="{52D9BB8A-AA07-46CB-8F13-53EF7BC3D36D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71;p37">
            <a:extLst>
              <a:ext uri="{FF2B5EF4-FFF2-40B4-BE49-F238E27FC236}">
                <a16:creationId xmlns:a16="http://schemas.microsoft.com/office/drawing/2014/main" id="{A6B0B954-4F4C-4B58-BC92-9FBC79488B67}"/>
              </a:ext>
            </a:extLst>
          </p:cNvPr>
          <p:cNvGrpSpPr/>
          <p:nvPr/>
        </p:nvGrpSpPr>
        <p:grpSpPr>
          <a:xfrm>
            <a:off x="285003" y="3000600"/>
            <a:ext cx="433992" cy="387435"/>
            <a:chOff x="5916675" y="927975"/>
            <a:chExt cx="516350" cy="502950"/>
          </a:xfrm>
        </p:grpSpPr>
        <p:sp>
          <p:nvSpPr>
            <p:cNvPr id="38" name="Google Shape;972;p37">
              <a:extLst>
                <a:ext uri="{FF2B5EF4-FFF2-40B4-BE49-F238E27FC236}">
                  <a16:creationId xmlns:a16="http://schemas.microsoft.com/office/drawing/2014/main" id="{AB7195D1-2FAE-493C-92DA-9859B5489A86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3;p37">
              <a:extLst>
                <a:ext uri="{FF2B5EF4-FFF2-40B4-BE49-F238E27FC236}">
                  <a16:creationId xmlns:a16="http://schemas.microsoft.com/office/drawing/2014/main" id="{80FEBC99-FE0B-464A-AE78-961951558452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1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oogle Shape;971;p37">
            <a:extLst>
              <a:ext uri="{FF2B5EF4-FFF2-40B4-BE49-F238E27FC236}">
                <a16:creationId xmlns:a16="http://schemas.microsoft.com/office/drawing/2014/main" id="{C510CA75-B412-43E9-BE4D-1C186DDBFABD}"/>
              </a:ext>
            </a:extLst>
          </p:cNvPr>
          <p:cNvGrpSpPr/>
          <p:nvPr/>
        </p:nvGrpSpPr>
        <p:grpSpPr>
          <a:xfrm>
            <a:off x="834921" y="1762263"/>
            <a:ext cx="433992" cy="387435"/>
            <a:chOff x="5916675" y="927975"/>
            <a:chExt cx="516350" cy="502950"/>
          </a:xfrm>
        </p:grpSpPr>
        <p:sp>
          <p:nvSpPr>
            <p:cNvPr id="41" name="Google Shape;972;p37">
              <a:extLst>
                <a:ext uri="{FF2B5EF4-FFF2-40B4-BE49-F238E27FC236}">
                  <a16:creationId xmlns:a16="http://schemas.microsoft.com/office/drawing/2014/main" id="{9813C5D8-B050-45EF-89D6-1657BF6E47CB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3;p37">
              <a:extLst>
                <a:ext uri="{FF2B5EF4-FFF2-40B4-BE49-F238E27FC236}">
                  <a16:creationId xmlns:a16="http://schemas.microsoft.com/office/drawing/2014/main" id="{8783D953-9445-4675-B34E-943066CBEE81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2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oogle Shape;971;p37">
            <a:extLst>
              <a:ext uri="{FF2B5EF4-FFF2-40B4-BE49-F238E27FC236}">
                <a16:creationId xmlns:a16="http://schemas.microsoft.com/office/drawing/2014/main" id="{3BF8412C-A81C-4003-AB5F-C7016C22C2EA}"/>
              </a:ext>
            </a:extLst>
          </p:cNvPr>
          <p:cNvGrpSpPr/>
          <p:nvPr/>
        </p:nvGrpSpPr>
        <p:grpSpPr>
          <a:xfrm>
            <a:off x="2960469" y="3081836"/>
            <a:ext cx="433992" cy="387435"/>
            <a:chOff x="5916675" y="927975"/>
            <a:chExt cx="516350" cy="502950"/>
          </a:xfrm>
        </p:grpSpPr>
        <p:sp>
          <p:nvSpPr>
            <p:cNvPr id="44" name="Google Shape;972;p37">
              <a:extLst>
                <a:ext uri="{FF2B5EF4-FFF2-40B4-BE49-F238E27FC236}">
                  <a16:creationId xmlns:a16="http://schemas.microsoft.com/office/drawing/2014/main" id="{3AD17ECF-EFE3-4544-AE48-7CA304E9BEF8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3;p37">
              <a:extLst>
                <a:ext uri="{FF2B5EF4-FFF2-40B4-BE49-F238E27FC236}">
                  <a16:creationId xmlns:a16="http://schemas.microsoft.com/office/drawing/2014/main" id="{C147AFA6-0E5B-495F-B475-96B63A1B554D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3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oogle Shape;971;p37">
            <a:extLst>
              <a:ext uri="{FF2B5EF4-FFF2-40B4-BE49-F238E27FC236}">
                <a16:creationId xmlns:a16="http://schemas.microsoft.com/office/drawing/2014/main" id="{FC3FBB1B-595A-4637-BC74-12EF387D1BC1}"/>
              </a:ext>
            </a:extLst>
          </p:cNvPr>
          <p:cNvGrpSpPr/>
          <p:nvPr/>
        </p:nvGrpSpPr>
        <p:grpSpPr>
          <a:xfrm>
            <a:off x="4262372" y="2155283"/>
            <a:ext cx="433992" cy="387435"/>
            <a:chOff x="5916675" y="927975"/>
            <a:chExt cx="516350" cy="502950"/>
          </a:xfrm>
        </p:grpSpPr>
        <p:sp>
          <p:nvSpPr>
            <p:cNvPr id="47" name="Google Shape;972;p37">
              <a:extLst>
                <a:ext uri="{FF2B5EF4-FFF2-40B4-BE49-F238E27FC236}">
                  <a16:creationId xmlns:a16="http://schemas.microsoft.com/office/drawing/2014/main" id="{36F166B0-034F-4E72-8C7F-2290E89CBF78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3;p37">
              <a:extLst>
                <a:ext uri="{FF2B5EF4-FFF2-40B4-BE49-F238E27FC236}">
                  <a16:creationId xmlns:a16="http://schemas.microsoft.com/office/drawing/2014/main" id="{8C1D9901-E86D-4D44-B87E-7E78261436A8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4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oogle Shape;971;p37">
            <a:extLst>
              <a:ext uri="{FF2B5EF4-FFF2-40B4-BE49-F238E27FC236}">
                <a16:creationId xmlns:a16="http://schemas.microsoft.com/office/drawing/2014/main" id="{8B0C1C9F-4A00-4FA0-A240-54545389E64E}"/>
              </a:ext>
            </a:extLst>
          </p:cNvPr>
          <p:cNvGrpSpPr/>
          <p:nvPr/>
        </p:nvGrpSpPr>
        <p:grpSpPr>
          <a:xfrm>
            <a:off x="5749541" y="3100681"/>
            <a:ext cx="433992" cy="387435"/>
            <a:chOff x="5916675" y="927975"/>
            <a:chExt cx="516350" cy="502950"/>
          </a:xfrm>
        </p:grpSpPr>
        <p:sp>
          <p:nvSpPr>
            <p:cNvPr id="50" name="Google Shape;972;p37">
              <a:extLst>
                <a:ext uri="{FF2B5EF4-FFF2-40B4-BE49-F238E27FC236}">
                  <a16:creationId xmlns:a16="http://schemas.microsoft.com/office/drawing/2014/main" id="{B605267B-DEE1-42EC-9D22-5DC7DFBCDFD2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3;p37">
              <a:extLst>
                <a:ext uri="{FF2B5EF4-FFF2-40B4-BE49-F238E27FC236}">
                  <a16:creationId xmlns:a16="http://schemas.microsoft.com/office/drawing/2014/main" id="{9173BB32-1B76-42A0-B056-42111CF13F2A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5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oogle Shape;971;p37">
            <a:extLst>
              <a:ext uri="{FF2B5EF4-FFF2-40B4-BE49-F238E27FC236}">
                <a16:creationId xmlns:a16="http://schemas.microsoft.com/office/drawing/2014/main" id="{DE4CAD3C-3360-487D-BC6B-6367787B2466}"/>
              </a:ext>
            </a:extLst>
          </p:cNvPr>
          <p:cNvGrpSpPr/>
          <p:nvPr/>
        </p:nvGrpSpPr>
        <p:grpSpPr>
          <a:xfrm>
            <a:off x="7021906" y="2087423"/>
            <a:ext cx="433992" cy="387435"/>
            <a:chOff x="5916675" y="927975"/>
            <a:chExt cx="516350" cy="502950"/>
          </a:xfrm>
        </p:grpSpPr>
        <p:sp>
          <p:nvSpPr>
            <p:cNvPr id="53" name="Google Shape;972;p37">
              <a:extLst>
                <a:ext uri="{FF2B5EF4-FFF2-40B4-BE49-F238E27FC236}">
                  <a16:creationId xmlns:a16="http://schemas.microsoft.com/office/drawing/2014/main" id="{C54A5B84-AF03-4C8C-827C-D7771E273937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973;p37">
              <a:extLst>
                <a:ext uri="{FF2B5EF4-FFF2-40B4-BE49-F238E27FC236}">
                  <a16:creationId xmlns:a16="http://schemas.microsoft.com/office/drawing/2014/main" id="{A3526223-BA6B-479E-A112-6B80BECBF69F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rgbClr val="FF0000"/>
                  </a:solidFill>
                </a:rPr>
                <a:t>6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475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pic>
        <p:nvPicPr>
          <p:cNvPr id="12" name="Image 11" descr="Une image contenant carte, horloge&#10;&#10;Description générée automatiquement">
            <a:extLst>
              <a:ext uri="{FF2B5EF4-FFF2-40B4-BE49-F238E27FC236}">
                <a16:creationId xmlns:a16="http://schemas.microsoft.com/office/drawing/2014/main" id="{184F2F79-56A3-41EA-9DBC-D5FD74DDC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74"/>
            <a:ext cx="6797964" cy="37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7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sp>
        <p:nvSpPr>
          <p:cNvPr id="12" name="Chevron 21">
            <a:extLst>
              <a:ext uri="{FF2B5EF4-FFF2-40B4-BE49-F238E27FC236}">
                <a16:creationId xmlns:a16="http://schemas.microsoft.com/office/drawing/2014/main" id="{BFDE0538-C17A-41F2-BF02-94826699F961}"/>
              </a:ext>
            </a:extLst>
          </p:cNvPr>
          <p:cNvSpPr/>
          <p:nvPr/>
        </p:nvSpPr>
        <p:spPr>
          <a:xfrm>
            <a:off x="411118" y="1489573"/>
            <a:ext cx="2120348" cy="757494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hevron 20">
            <a:extLst>
              <a:ext uri="{FF2B5EF4-FFF2-40B4-BE49-F238E27FC236}">
                <a16:creationId xmlns:a16="http://schemas.microsoft.com/office/drawing/2014/main" id="{890F41E6-B966-4287-B0E1-73BAFE3CD76B}"/>
              </a:ext>
            </a:extLst>
          </p:cNvPr>
          <p:cNvSpPr/>
          <p:nvPr/>
        </p:nvSpPr>
        <p:spPr>
          <a:xfrm>
            <a:off x="2073178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hevron 19">
            <a:extLst>
              <a:ext uri="{FF2B5EF4-FFF2-40B4-BE49-F238E27FC236}">
                <a16:creationId xmlns:a16="http://schemas.microsoft.com/office/drawing/2014/main" id="{C5F8ABEA-C441-4DE5-8E2B-42BEA7D33E80}"/>
              </a:ext>
            </a:extLst>
          </p:cNvPr>
          <p:cNvSpPr/>
          <p:nvPr/>
        </p:nvSpPr>
        <p:spPr>
          <a:xfrm>
            <a:off x="3724847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hevron 18">
            <a:extLst>
              <a:ext uri="{FF2B5EF4-FFF2-40B4-BE49-F238E27FC236}">
                <a16:creationId xmlns:a16="http://schemas.microsoft.com/office/drawing/2014/main" id="{74B9419A-78EA-44E8-A2B5-9C2E734EE2B6}"/>
              </a:ext>
            </a:extLst>
          </p:cNvPr>
          <p:cNvSpPr/>
          <p:nvPr/>
        </p:nvSpPr>
        <p:spPr>
          <a:xfrm>
            <a:off x="5355734" y="1489573"/>
            <a:ext cx="2120348" cy="755867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10207135-85F3-4CEC-BA73-EB20F4B0F62B}"/>
              </a:ext>
            </a:extLst>
          </p:cNvPr>
          <p:cNvSpPr txBox="1"/>
          <p:nvPr/>
        </p:nvSpPr>
        <p:spPr>
          <a:xfrm>
            <a:off x="561544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5BD47F2D-CAAE-494C-9E76-FE726059889D}"/>
              </a:ext>
            </a:extLst>
          </p:cNvPr>
          <p:cNvSpPr txBox="1"/>
          <p:nvPr/>
        </p:nvSpPr>
        <p:spPr>
          <a:xfrm>
            <a:off x="229625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ACF3E1CD-3B70-4271-AE7F-F7E51F0F82E8}"/>
              </a:ext>
            </a:extLst>
          </p:cNvPr>
          <p:cNvSpPr txBox="1"/>
          <p:nvPr/>
        </p:nvSpPr>
        <p:spPr>
          <a:xfrm>
            <a:off x="384978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F7C2EAF6-CB1E-4043-A7B1-240560F2DE1A}"/>
              </a:ext>
            </a:extLst>
          </p:cNvPr>
          <p:cNvSpPr/>
          <p:nvPr/>
        </p:nvSpPr>
        <p:spPr>
          <a:xfrm>
            <a:off x="605738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287F3505-7FFB-40AD-B451-01882A288D78}"/>
              </a:ext>
            </a:extLst>
          </p:cNvPr>
          <p:cNvSpPr txBox="1"/>
          <p:nvPr/>
        </p:nvSpPr>
        <p:spPr>
          <a:xfrm>
            <a:off x="5631487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4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C073B924-A0D8-4784-9587-C778BC462B0B}"/>
              </a:ext>
            </a:extLst>
          </p:cNvPr>
          <p:cNvSpPr txBox="1"/>
          <p:nvPr/>
        </p:nvSpPr>
        <p:spPr>
          <a:xfrm>
            <a:off x="290145" y="2515650"/>
            <a:ext cx="168202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L’utilisateur rentre sa question, qu’on transforme à une liste des mots </a:t>
            </a:r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E9A1A01C-7925-4040-A405-E363ECAA0438}"/>
              </a:ext>
            </a:extLst>
          </p:cNvPr>
          <p:cNvSpPr txBox="1"/>
          <p:nvPr/>
        </p:nvSpPr>
        <p:spPr>
          <a:xfrm>
            <a:off x="2102131" y="2515650"/>
            <a:ext cx="174765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compare cette liste avec une liste contenant tous les mots dans les questions de notre base de données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06AAE923-B59B-4CA9-A01D-E17A91E1F55C}"/>
              </a:ext>
            </a:extLst>
          </p:cNvPr>
          <p:cNvSpPr txBox="1"/>
          <p:nvPr/>
        </p:nvSpPr>
        <p:spPr>
          <a:xfrm>
            <a:off x="3930825" y="2515650"/>
            <a:ext cx="15459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utilise notre modèle de prédiction (l’IA) pour déterminer la probabilité de chacune des réponses pour qu’elle soit la bonne réponse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35C123C2-5E9E-4E13-B20C-93F9EDBDE96F}"/>
              </a:ext>
            </a:extLst>
          </p:cNvPr>
          <p:cNvSpPr txBox="1"/>
          <p:nvPr/>
        </p:nvSpPr>
        <p:spPr>
          <a:xfrm>
            <a:off x="5568686" y="2515650"/>
            <a:ext cx="16300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Si la probabilité la plus importante est supérieure à ? On affiche la réponse correspondante à cette probabilité, Sinon, on exprime l’incertitude du Chat bot à l’utilisateur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DB6B4717-C0DC-479F-AAE4-044D3C843E85}"/>
              </a:ext>
            </a:extLst>
          </p:cNvPr>
          <p:cNvSpPr/>
          <p:nvPr/>
        </p:nvSpPr>
        <p:spPr>
          <a:xfrm rot="21540000">
            <a:off x="4026156" y="4496958"/>
            <a:ext cx="1351104" cy="646647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  <a:gd name="connsiteX0" fmla="*/ 0 w 1288816"/>
              <a:gd name="connsiteY0" fmla="*/ 0 h 1249069"/>
              <a:gd name="connsiteX1" fmla="*/ 1282063 w 1288816"/>
              <a:gd name="connsiteY1" fmla="*/ 20567 h 1249069"/>
              <a:gd name="connsiteX2" fmla="*/ 1288816 w 1288816"/>
              <a:gd name="connsiteY2" fmla="*/ 1233129 h 1249069"/>
              <a:gd name="connsiteX3" fmla="*/ 37200 w 1288816"/>
              <a:gd name="connsiteY3" fmla="*/ 1249069 h 1249069"/>
              <a:gd name="connsiteX4" fmla="*/ 0 w 1288816"/>
              <a:gd name="connsiteY4" fmla="*/ 0 h 1249069"/>
              <a:gd name="connsiteX0" fmla="*/ 26493 w 1315309"/>
              <a:gd name="connsiteY0" fmla="*/ 0 h 1249069"/>
              <a:gd name="connsiteX1" fmla="*/ 1308556 w 1315309"/>
              <a:gd name="connsiteY1" fmla="*/ 20567 h 1249069"/>
              <a:gd name="connsiteX2" fmla="*/ 1315309 w 1315309"/>
              <a:gd name="connsiteY2" fmla="*/ 1233129 h 1249069"/>
              <a:gd name="connsiteX3" fmla="*/ 63693 w 1315309"/>
              <a:gd name="connsiteY3" fmla="*/ 1249069 h 1249069"/>
              <a:gd name="connsiteX4" fmla="*/ 26493 w 1315309"/>
              <a:gd name="connsiteY4" fmla="*/ 0 h 1249069"/>
              <a:gd name="connsiteX0" fmla="*/ 26493 w 1308775"/>
              <a:gd name="connsiteY0" fmla="*/ 0 h 1269024"/>
              <a:gd name="connsiteX1" fmla="*/ 1308556 w 1308775"/>
              <a:gd name="connsiteY1" fmla="*/ 20567 h 1269024"/>
              <a:gd name="connsiteX2" fmla="*/ 1300949 w 1308775"/>
              <a:gd name="connsiteY2" fmla="*/ 1269024 h 1269024"/>
              <a:gd name="connsiteX3" fmla="*/ 63693 w 1308775"/>
              <a:gd name="connsiteY3" fmla="*/ 1249069 h 1269024"/>
              <a:gd name="connsiteX4" fmla="*/ 26493 w 1308775"/>
              <a:gd name="connsiteY4" fmla="*/ 0 h 1269024"/>
              <a:gd name="connsiteX0" fmla="*/ 26493 w 1308578"/>
              <a:gd name="connsiteY0" fmla="*/ 0 h 1269024"/>
              <a:gd name="connsiteX1" fmla="*/ 1308556 w 1308578"/>
              <a:gd name="connsiteY1" fmla="*/ 20567 h 1269024"/>
              <a:gd name="connsiteX2" fmla="*/ 1300949 w 1308578"/>
              <a:gd name="connsiteY2" fmla="*/ 1269024 h 1269024"/>
              <a:gd name="connsiteX3" fmla="*/ 63693 w 1308578"/>
              <a:gd name="connsiteY3" fmla="*/ 1249069 h 1269024"/>
              <a:gd name="connsiteX4" fmla="*/ 26493 w 1308578"/>
              <a:gd name="connsiteY4" fmla="*/ 0 h 1269024"/>
              <a:gd name="connsiteX0" fmla="*/ 26493 w 1343313"/>
              <a:gd name="connsiteY0" fmla="*/ 0 h 1249069"/>
              <a:gd name="connsiteX1" fmla="*/ 1308556 w 1343313"/>
              <a:gd name="connsiteY1" fmla="*/ 2056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  <a:gd name="connsiteX0" fmla="*/ 26493 w 1343313"/>
              <a:gd name="connsiteY0" fmla="*/ 0 h 1249069"/>
              <a:gd name="connsiteX1" fmla="*/ 1213044 w 1343313"/>
              <a:gd name="connsiteY1" fmla="*/ 1909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313" h="1249069">
                <a:moveTo>
                  <a:pt x="26493" y="0"/>
                </a:moveTo>
                <a:lnTo>
                  <a:pt x="1213044" y="19097"/>
                </a:lnTo>
                <a:cubicBezTo>
                  <a:pt x="1214973" y="427578"/>
                  <a:pt x="1229844" y="907631"/>
                  <a:pt x="1343313" y="1197445"/>
                </a:cubicBezTo>
                <a:lnTo>
                  <a:pt x="63693" y="1249069"/>
                </a:lnTo>
                <a:cubicBezTo>
                  <a:pt x="-61675" y="1023591"/>
                  <a:pt x="38893" y="416356"/>
                  <a:pt x="26493" y="0"/>
                </a:cubicBez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FC000">
                  <a:lumMod val="85000"/>
                  <a:lumOff val="15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152400" dist="63500" dir="8100000" algn="tl" rotWithShape="0">
              <a:prstClr val="black">
                <a:alpha val="50000"/>
              </a:prstClr>
            </a:outerShdw>
          </a:effectLst>
        </p:spPr>
        <p:txBody>
          <a:bodyPr lIns="91440" tIns="91440" rIns="182880" bIns="4572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Deep Neural Networks</a:t>
            </a:r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EE431F5B-6E71-4A2A-BD2F-657A94B09AC4}"/>
              </a:ext>
            </a:extLst>
          </p:cNvPr>
          <p:cNvSpPr/>
          <p:nvPr/>
        </p:nvSpPr>
        <p:spPr>
          <a:xfrm>
            <a:off x="2180763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27" name="Oval 40">
            <a:extLst>
              <a:ext uri="{FF2B5EF4-FFF2-40B4-BE49-F238E27FC236}">
                <a16:creationId xmlns:a16="http://schemas.microsoft.com/office/drawing/2014/main" id="{46A005D7-1297-48B4-BDFA-65B39AA2610A}"/>
              </a:ext>
            </a:extLst>
          </p:cNvPr>
          <p:cNvSpPr/>
          <p:nvPr/>
        </p:nvSpPr>
        <p:spPr>
          <a:xfrm>
            <a:off x="3897080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29" name="Oval 41">
            <a:extLst>
              <a:ext uri="{FF2B5EF4-FFF2-40B4-BE49-F238E27FC236}">
                <a16:creationId xmlns:a16="http://schemas.microsoft.com/office/drawing/2014/main" id="{06C2AF6F-61D1-48C4-BE6E-22DB97BEC66C}"/>
              </a:ext>
            </a:extLst>
          </p:cNvPr>
          <p:cNvSpPr/>
          <p:nvPr/>
        </p:nvSpPr>
        <p:spPr>
          <a:xfrm>
            <a:off x="5511585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4</a:t>
            </a:r>
            <a:endParaRPr lang="en-US" sz="2000" b="1" dirty="0"/>
          </a:p>
        </p:txBody>
      </p: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21A4C61B-7E50-4457-AFC3-5D4B6DE7E92F}"/>
              </a:ext>
            </a:extLst>
          </p:cNvPr>
          <p:cNvCxnSpPr/>
          <p:nvPr/>
        </p:nvCxnSpPr>
        <p:spPr>
          <a:xfrm>
            <a:off x="2077382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2AF9DBB0-A079-4A11-9C99-F42CD46FB5DC}"/>
              </a:ext>
            </a:extLst>
          </p:cNvPr>
          <p:cNvCxnSpPr/>
          <p:nvPr/>
        </p:nvCxnSpPr>
        <p:spPr>
          <a:xfrm>
            <a:off x="3897080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6">
            <a:extLst>
              <a:ext uri="{FF2B5EF4-FFF2-40B4-BE49-F238E27FC236}">
                <a16:creationId xmlns:a16="http://schemas.microsoft.com/office/drawing/2014/main" id="{BA96D8AD-5F44-44D0-AAB1-E1185013EA1A}"/>
              </a:ext>
            </a:extLst>
          </p:cNvPr>
          <p:cNvCxnSpPr/>
          <p:nvPr/>
        </p:nvCxnSpPr>
        <p:spPr>
          <a:xfrm>
            <a:off x="5504571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7">
            <a:extLst>
              <a:ext uri="{FF2B5EF4-FFF2-40B4-BE49-F238E27FC236}">
                <a16:creationId xmlns:a16="http://schemas.microsoft.com/office/drawing/2014/main" id="{4B697D7D-2A32-4B72-A72B-275FF60ED241}"/>
              </a:ext>
            </a:extLst>
          </p:cNvPr>
          <p:cNvCxnSpPr/>
          <p:nvPr/>
        </p:nvCxnSpPr>
        <p:spPr>
          <a:xfrm>
            <a:off x="7223475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69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03A7B3E-EF91-4652-B39A-8D6412DB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4" y="1347937"/>
            <a:ext cx="3537527" cy="3118253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4FCADA2-094B-438C-8925-E6DB8E7F2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44" y="1347938"/>
            <a:ext cx="3537527" cy="3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C958598-9D77-4A9E-A130-8654DF9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4" y="424692"/>
            <a:ext cx="8229600" cy="709714"/>
          </a:xfrm>
        </p:spPr>
        <p:txBody>
          <a:bodyPr/>
          <a:lstStyle/>
          <a:p>
            <a:r>
              <a:rPr lang="en-US" dirty="0"/>
              <a:t>Principe de </a:t>
            </a:r>
            <a:r>
              <a:rPr lang="fr-FR" dirty="0"/>
              <a:t>l’algorithme</a:t>
            </a:r>
            <a:endParaRPr lang="en-US" dirty="0"/>
          </a:p>
        </p:txBody>
      </p:sp>
      <p:sp>
        <p:nvSpPr>
          <p:cNvPr id="12" name="Chevron 21">
            <a:extLst>
              <a:ext uri="{FF2B5EF4-FFF2-40B4-BE49-F238E27FC236}">
                <a16:creationId xmlns:a16="http://schemas.microsoft.com/office/drawing/2014/main" id="{4A7BF2AA-556C-4A47-AD44-9FDB8298A9C6}"/>
              </a:ext>
            </a:extLst>
          </p:cNvPr>
          <p:cNvSpPr/>
          <p:nvPr/>
        </p:nvSpPr>
        <p:spPr>
          <a:xfrm>
            <a:off x="411118" y="1489573"/>
            <a:ext cx="2120348" cy="757494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hevron 20">
            <a:extLst>
              <a:ext uri="{FF2B5EF4-FFF2-40B4-BE49-F238E27FC236}">
                <a16:creationId xmlns:a16="http://schemas.microsoft.com/office/drawing/2014/main" id="{883F0A9E-6CA5-42A2-9B10-DA0969D38AA7}"/>
              </a:ext>
            </a:extLst>
          </p:cNvPr>
          <p:cNvSpPr/>
          <p:nvPr/>
        </p:nvSpPr>
        <p:spPr>
          <a:xfrm>
            <a:off x="2073178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hevron 19">
            <a:extLst>
              <a:ext uri="{FF2B5EF4-FFF2-40B4-BE49-F238E27FC236}">
                <a16:creationId xmlns:a16="http://schemas.microsoft.com/office/drawing/2014/main" id="{EED72C17-4005-4BE0-97D9-C454F10A1094}"/>
              </a:ext>
            </a:extLst>
          </p:cNvPr>
          <p:cNvSpPr/>
          <p:nvPr/>
        </p:nvSpPr>
        <p:spPr>
          <a:xfrm>
            <a:off x="3724847" y="1489573"/>
            <a:ext cx="2120348" cy="755868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hevron 18">
            <a:extLst>
              <a:ext uri="{FF2B5EF4-FFF2-40B4-BE49-F238E27FC236}">
                <a16:creationId xmlns:a16="http://schemas.microsoft.com/office/drawing/2014/main" id="{03649966-E944-4439-BCAA-3C99B8ABDDED}"/>
              </a:ext>
            </a:extLst>
          </p:cNvPr>
          <p:cNvSpPr/>
          <p:nvPr/>
        </p:nvSpPr>
        <p:spPr>
          <a:xfrm>
            <a:off x="5355734" y="1489573"/>
            <a:ext cx="2120348" cy="755867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4182291C-C78B-4309-8564-5F7959DC41E4}"/>
              </a:ext>
            </a:extLst>
          </p:cNvPr>
          <p:cNvSpPr txBox="1"/>
          <p:nvPr/>
        </p:nvSpPr>
        <p:spPr>
          <a:xfrm>
            <a:off x="561544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4482BEA-054A-472F-9C87-4E38E3BA7310}"/>
              </a:ext>
            </a:extLst>
          </p:cNvPr>
          <p:cNvSpPr txBox="1"/>
          <p:nvPr/>
        </p:nvSpPr>
        <p:spPr>
          <a:xfrm>
            <a:off x="229625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7F40C58F-9C7A-4D2A-B7D3-6B58075C96D5}"/>
              </a:ext>
            </a:extLst>
          </p:cNvPr>
          <p:cNvSpPr txBox="1"/>
          <p:nvPr/>
        </p:nvSpPr>
        <p:spPr>
          <a:xfrm>
            <a:off x="3849785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58312B0A-82F4-4305-AAA1-A057C8207135}"/>
              </a:ext>
            </a:extLst>
          </p:cNvPr>
          <p:cNvSpPr/>
          <p:nvPr/>
        </p:nvSpPr>
        <p:spPr>
          <a:xfrm>
            <a:off x="605738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20" name="Chevron 27">
            <a:extLst>
              <a:ext uri="{FF2B5EF4-FFF2-40B4-BE49-F238E27FC236}">
                <a16:creationId xmlns:a16="http://schemas.microsoft.com/office/drawing/2014/main" id="{BF3E883C-D43D-4AD8-B242-E52F48974027}"/>
              </a:ext>
            </a:extLst>
          </p:cNvPr>
          <p:cNvSpPr/>
          <p:nvPr/>
        </p:nvSpPr>
        <p:spPr>
          <a:xfrm>
            <a:off x="7017792" y="1489573"/>
            <a:ext cx="1908000" cy="755867"/>
          </a:xfrm>
          <a:prstGeom prst="chevron">
            <a:avLst/>
          </a:prstGeom>
          <a:gradFill>
            <a:gsLst>
              <a:gs pos="100000">
                <a:srgbClr val="0070C0">
                  <a:lumMod val="80000"/>
                </a:srgbClr>
              </a:gs>
              <a:gs pos="0">
                <a:srgbClr val="00B0F0"/>
              </a:gs>
            </a:gsLst>
            <a:lin ang="5400000" scaled="0"/>
          </a:gradFill>
          <a:ln w="1270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66B3EBE8-24BD-468F-80D9-E4297CBB95AB}"/>
              </a:ext>
            </a:extLst>
          </p:cNvPr>
          <p:cNvSpPr txBox="1"/>
          <p:nvPr/>
        </p:nvSpPr>
        <p:spPr>
          <a:xfrm>
            <a:off x="5631487" y="1713619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4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C5EA60F4-7895-40B2-AD38-6FAE0C96FC93}"/>
              </a:ext>
            </a:extLst>
          </p:cNvPr>
          <p:cNvSpPr txBox="1"/>
          <p:nvPr/>
        </p:nvSpPr>
        <p:spPr>
          <a:xfrm>
            <a:off x="7132211" y="1713618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5</a:t>
            </a:r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278BE540-40EA-437E-91C1-9325E6E0E70E}"/>
              </a:ext>
            </a:extLst>
          </p:cNvPr>
          <p:cNvSpPr txBox="1"/>
          <p:nvPr/>
        </p:nvSpPr>
        <p:spPr>
          <a:xfrm>
            <a:off x="290145" y="2515650"/>
            <a:ext cx="168202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L’utilisateur rentre sa question, qu’on transforme à une liste des mots </a:t>
            </a:r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347A2379-2873-4427-9DC7-E79AE8375FF0}"/>
              </a:ext>
            </a:extLst>
          </p:cNvPr>
          <p:cNvSpPr txBox="1"/>
          <p:nvPr/>
        </p:nvSpPr>
        <p:spPr>
          <a:xfrm>
            <a:off x="2102131" y="2515650"/>
            <a:ext cx="174765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compare cette liste avec une liste contenant tous les mots dans les questions de notre base de données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DEC13575-AB65-4A00-8311-EC95247FB522}"/>
              </a:ext>
            </a:extLst>
          </p:cNvPr>
          <p:cNvSpPr txBox="1"/>
          <p:nvPr/>
        </p:nvSpPr>
        <p:spPr>
          <a:xfrm>
            <a:off x="3930825" y="2515650"/>
            <a:ext cx="15459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On utilise notre modèle de prédiction (l’IA) pour déterminer la probabilité de chacune des réponses pour qu’elle soit la bonne réponse</a:t>
            </a:r>
            <a:endParaRPr lang="fr-MA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endParaRPr lang="en-US" sz="1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C0BDD0D1-9D10-4CF7-BDA9-7F43B0EA7651}"/>
              </a:ext>
            </a:extLst>
          </p:cNvPr>
          <p:cNvSpPr txBox="1"/>
          <p:nvPr/>
        </p:nvSpPr>
        <p:spPr>
          <a:xfrm>
            <a:off x="5568686" y="2515650"/>
            <a:ext cx="16300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Si la probabilité la plus importante est supérieure à ? On affiche la réponse correspondante à cette probabilité, Sinon, on exprime l’incertitude du Chat bot à l’utilisateur</a:t>
            </a:r>
          </a:p>
        </p:txBody>
      </p:sp>
      <p:sp>
        <p:nvSpPr>
          <p:cNvPr id="29" name="Oval 39">
            <a:extLst>
              <a:ext uri="{FF2B5EF4-FFF2-40B4-BE49-F238E27FC236}">
                <a16:creationId xmlns:a16="http://schemas.microsoft.com/office/drawing/2014/main" id="{926421FA-EA10-4CBC-95FB-9492E0ED359B}"/>
              </a:ext>
            </a:extLst>
          </p:cNvPr>
          <p:cNvSpPr/>
          <p:nvPr/>
        </p:nvSpPr>
        <p:spPr>
          <a:xfrm>
            <a:off x="2180763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30" name="Oval 40">
            <a:extLst>
              <a:ext uri="{FF2B5EF4-FFF2-40B4-BE49-F238E27FC236}">
                <a16:creationId xmlns:a16="http://schemas.microsoft.com/office/drawing/2014/main" id="{F7AC8FCD-C943-44D4-BE93-93AD86FDFC7D}"/>
              </a:ext>
            </a:extLst>
          </p:cNvPr>
          <p:cNvSpPr/>
          <p:nvPr/>
        </p:nvSpPr>
        <p:spPr>
          <a:xfrm>
            <a:off x="3897080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31" name="Oval 41">
            <a:extLst>
              <a:ext uri="{FF2B5EF4-FFF2-40B4-BE49-F238E27FC236}">
                <a16:creationId xmlns:a16="http://schemas.microsoft.com/office/drawing/2014/main" id="{2493B183-E82D-4AB9-A711-CE9039D123E3}"/>
              </a:ext>
            </a:extLst>
          </p:cNvPr>
          <p:cNvSpPr/>
          <p:nvPr/>
        </p:nvSpPr>
        <p:spPr>
          <a:xfrm>
            <a:off x="5511585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4</a:t>
            </a:r>
            <a:endParaRPr lang="en-US" sz="2000" b="1" dirty="0"/>
          </a:p>
        </p:txBody>
      </p:sp>
      <p:sp>
        <p:nvSpPr>
          <p:cNvPr id="32" name="Oval 42">
            <a:extLst>
              <a:ext uri="{FF2B5EF4-FFF2-40B4-BE49-F238E27FC236}">
                <a16:creationId xmlns:a16="http://schemas.microsoft.com/office/drawing/2014/main" id="{704EC919-A194-45DF-B042-1FC01B3A1DC6}"/>
              </a:ext>
            </a:extLst>
          </p:cNvPr>
          <p:cNvSpPr/>
          <p:nvPr/>
        </p:nvSpPr>
        <p:spPr>
          <a:xfrm>
            <a:off x="7206805" y="2092026"/>
            <a:ext cx="324966" cy="306828"/>
          </a:xfrm>
          <a:prstGeom prst="ellipse">
            <a:avLst/>
          </a:prstGeom>
          <a:gradFill>
            <a:gsLst>
              <a:gs pos="0">
                <a:srgbClr val="FFC000"/>
              </a:gs>
              <a:gs pos="9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</a:t>
            </a:r>
          </a:p>
        </p:txBody>
      </p:sp>
      <p:cxnSp>
        <p:nvCxnSpPr>
          <p:cNvPr id="33" name="Straight Connector 44">
            <a:extLst>
              <a:ext uri="{FF2B5EF4-FFF2-40B4-BE49-F238E27FC236}">
                <a16:creationId xmlns:a16="http://schemas.microsoft.com/office/drawing/2014/main" id="{0069324A-EFDC-46E5-9FCC-A4FE453F3C48}"/>
              </a:ext>
            </a:extLst>
          </p:cNvPr>
          <p:cNvCxnSpPr/>
          <p:nvPr/>
        </p:nvCxnSpPr>
        <p:spPr>
          <a:xfrm>
            <a:off x="2077382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55F88585-FD3E-40D2-B848-CA802047653F}"/>
              </a:ext>
            </a:extLst>
          </p:cNvPr>
          <p:cNvCxnSpPr/>
          <p:nvPr/>
        </p:nvCxnSpPr>
        <p:spPr>
          <a:xfrm>
            <a:off x="3897080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46">
            <a:extLst>
              <a:ext uri="{FF2B5EF4-FFF2-40B4-BE49-F238E27FC236}">
                <a16:creationId xmlns:a16="http://schemas.microsoft.com/office/drawing/2014/main" id="{91FC581E-014D-4425-91DE-5A96F22C76DD}"/>
              </a:ext>
            </a:extLst>
          </p:cNvPr>
          <p:cNvCxnSpPr/>
          <p:nvPr/>
        </p:nvCxnSpPr>
        <p:spPr>
          <a:xfrm>
            <a:off x="5504571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7">
            <a:extLst>
              <a:ext uri="{FF2B5EF4-FFF2-40B4-BE49-F238E27FC236}">
                <a16:creationId xmlns:a16="http://schemas.microsoft.com/office/drawing/2014/main" id="{04EB45FC-1562-467B-9F96-CF962A071E6B}"/>
              </a:ext>
            </a:extLst>
          </p:cNvPr>
          <p:cNvCxnSpPr/>
          <p:nvPr/>
        </p:nvCxnSpPr>
        <p:spPr>
          <a:xfrm>
            <a:off x="7223475" y="2549581"/>
            <a:ext cx="0" cy="2504825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9">
            <a:extLst>
              <a:ext uri="{FF2B5EF4-FFF2-40B4-BE49-F238E27FC236}">
                <a16:creationId xmlns:a16="http://schemas.microsoft.com/office/drawing/2014/main" id="{5C7AB2C7-D33C-45E4-9638-3B18EAB21A0B}"/>
              </a:ext>
            </a:extLst>
          </p:cNvPr>
          <p:cNvSpPr/>
          <p:nvPr/>
        </p:nvSpPr>
        <p:spPr>
          <a:xfrm rot="21540000">
            <a:off x="4026156" y="4496958"/>
            <a:ext cx="1351104" cy="646647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  <a:gd name="connsiteX0" fmla="*/ 0 w 1288816"/>
              <a:gd name="connsiteY0" fmla="*/ 0 h 1249069"/>
              <a:gd name="connsiteX1" fmla="*/ 1282063 w 1288816"/>
              <a:gd name="connsiteY1" fmla="*/ 20567 h 1249069"/>
              <a:gd name="connsiteX2" fmla="*/ 1288816 w 1288816"/>
              <a:gd name="connsiteY2" fmla="*/ 1233129 h 1249069"/>
              <a:gd name="connsiteX3" fmla="*/ 37200 w 1288816"/>
              <a:gd name="connsiteY3" fmla="*/ 1249069 h 1249069"/>
              <a:gd name="connsiteX4" fmla="*/ 0 w 1288816"/>
              <a:gd name="connsiteY4" fmla="*/ 0 h 1249069"/>
              <a:gd name="connsiteX0" fmla="*/ 26493 w 1315309"/>
              <a:gd name="connsiteY0" fmla="*/ 0 h 1249069"/>
              <a:gd name="connsiteX1" fmla="*/ 1308556 w 1315309"/>
              <a:gd name="connsiteY1" fmla="*/ 20567 h 1249069"/>
              <a:gd name="connsiteX2" fmla="*/ 1315309 w 1315309"/>
              <a:gd name="connsiteY2" fmla="*/ 1233129 h 1249069"/>
              <a:gd name="connsiteX3" fmla="*/ 63693 w 1315309"/>
              <a:gd name="connsiteY3" fmla="*/ 1249069 h 1249069"/>
              <a:gd name="connsiteX4" fmla="*/ 26493 w 1315309"/>
              <a:gd name="connsiteY4" fmla="*/ 0 h 1249069"/>
              <a:gd name="connsiteX0" fmla="*/ 26493 w 1308775"/>
              <a:gd name="connsiteY0" fmla="*/ 0 h 1269024"/>
              <a:gd name="connsiteX1" fmla="*/ 1308556 w 1308775"/>
              <a:gd name="connsiteY1" fmla="*/ 20567 h 1269024"/>
              <a:gd name="connsiteX2" fmla="*/ 1300949 w 1308775"/>
              <a:gd name="connsiteY2" fmla="*/ 1269024 h 1269024"/>
              <a:gd name="connsiteX3" fmla="*/ 63693 w 1308775"/>
              <a:gd name="connsiteY3" fmla="*/ 1249069 h 1269024"/>
              <a:gd name="connsiteX4" fmla="*/ 26493 w 1308775"/>
              <a:gd name="connsiteY4" fmla="*/ 0 h 1269024"/>
              <a:gd name="connsiteX0" fmla="*/ 26493 w 1308578"/>
              <a:gd name="connsiteY0" fmla="*/ 0 h 1269024"/>
              <a:gd name="connsiteX1" fmla="*/ 1308556 w 1308578"/>
              <a:gd name="connsiteY1" fmla="*/ 20567 h 1269024"/>
              <a:gd name="connsiteX2" fmla="*/ 1300949 w 1308578"/>
              <a:gd name="connsiteY2" fmla="*/ 1269024 h 1269024"/>
              <a:gd name="connsiteX3" fmla="*/ 63693 w 1308578"/>
              <a:gd name="connsiteY3" fmla="*/ 1249069 h 1269024"/>
              <a:gd name="connsiteX4" fmla="*/ 26493 w 1308578"/>
              <a:gd name="connsiteY4" fmla="*/ 0 h 1269024"/>
              <a:gd name="connsiteX0" fmla="*/ 26493 w 1343313"/>
              <a:gd name="connsiteY0" fmla="*/ 0 h 1249069"/>
              <a:gd name="connsiteX1" fmla="*/ 1308556 w 1343313"/>
              <a:gd name="connsiteY1" fmla="*/ 2056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  <a:gd name="connsiteX0" fmla="*/ 26493 w 1343313"/>
              <a:gd name="connsiteY0" fmla="*/ 0 h 1249069"/>
              <a:gd name="connsiteX1" fmla="*/ 1213044 w 1343313"/>
              <a:gd name="connsiteY1" fmla="*/ 19097 h 1249069"/>
              <a:gd name="connsiteX2" fmla="*/ 1343313 w 1343313"/>
              <a:gd name="connsiteY2" fmla="*/ 1197445 h 1249069"/>
              <a:gd name="connsiteX3" fmla="*/ 63693 w 1343313"/>
              <a:gd name="connsiteY3" fmla="*/ 1249069 h 1249069"/>
              <a:gd name="connsiteX4" fmla="*/ 26493 w 1343313"/>
              <a:gd name="connsiteY4" fmla="*/ 0 h 12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313" h="1249069">
                <a:moveTo>
                  <a:pt x="26493" y="0"/>
                </a:moveTo>
                <a:lnTo>
                  <a:pt x="1213044" y="19097"/>
                </a:lnTo>
                <a:cubicBezTo>
                  <a:pt x="1214973" y="427578"/>
                  <a:pt x="1229844" y="907631"/>
                  <a:pt x="1343313" y="1197445"/>
                </a:cubicBezTo>
                <a:lnTo>
                  <a:pt x="63693" y="1249069"/>
                </a:lnTo>
                <a:cubicBezTo>
                  <a:pt x="-61675" y="1023591"/>
                  <a:pt x="38893" y="416356"/>
                  <a:pt x="26493" y="0"/>
                </a:cubicBez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FC000">
                  <a:lumMod val="85000"/>
                  <a:lumOff val="15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152400" dist="63500" dir="8100000" algn="tl" rotWithShape="0">
              <a:prstClr val="black">
                <a:alpha val="50000"/>
              </a:prstClr>
            </a:outerShdw>
          </a:effectLst>
        </p:spPr>
        <p:txBody>
          <a:bodyPr lIns="91440" tIns="91440" rIns="182880" bIns="4572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Deep Neural Networks</a:t>
            </a:r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51964B04-AC69-4750-8D59-7F80D3064B0F}"/>
              </a:ext>
            </a:extLst>
          </p:cNvPr>
          <p:cNvSpPr txBox="1"/>
          <p:nvPr/>
        </p:nvSpPr>
        <p:spPr>
          <a:xfrm>
            <a:off x="7300062" y="2515649"/>
            <a:ext cx="163003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Dynamisation</a:t>
            </a:r>
          </a:p>
        </p:txBody>
      </p:sp>
    </p:spTree>
    <p:extLst>
      <p:ext uri="{BB962C8B-B14F-4D97-AF65-F5344CB8AC3E}">
        <p14:creationId xmlns:p14="http://schemas.microsoft.com/office/powerpoint/2010/main" val="1614619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40995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Dynamisation de la base de donnée</a:t>
            </a:r>
            <a:endParaRPr sz="32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7771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Dynamisation de la base de données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hevron 21"/>
          <p:cNvSpPr/>
          <p:nvPr/>
        </p:nvSpPr>
        <p:spPr>
          <a:xfrm>
            <a:off x="426464" y="1458490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5" name="Oval 4"/>
          <p:cNvSpPr/>
          <p:nvPr/>
        </p:nvSpPr>
        <p:spPr>
          <a:xfrm>
            <a:off x="601073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6464" y="2266719"/>
            <a:ext cx="168202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/>
              <a:t>Le bot affiche la réponse et vérifie si elle répond à la question de l’utilisateur.</a:t>
            </a:r>
            <a:endParaRPr lang="en-US" sz="14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77382" y="1912186"/>
            <a:ext cx="0" cy="1878619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9" descr="dyn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04" y="2407387"/>
            <a:ext cx="5356860" cy="8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44"/>
          <p:cNvCxnSpPr/>
          <p:nvPr/>
        </p:nvCxnSpPr>
        <p:spPr>
          <a:xfrm>
            <a:off x="2044842" y="2026611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4736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Dynamisation de la base de données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hevron 21"/>
          <p:cNvSpPr/>
          <p:nvPr/>
        </p:nvSpPr>
        <p:spPr>
          <a:xfrm>
            <a:off x="426464" y="1458490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5" name="Oval 4"/>
          <p:cNvSpPr/>
          <p:nvPr/>
        </p:nvSpPr>
        <p:spPr>
          <a:xfrm>
            <a:off x="601073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738" y="2406709"/>
            <a:ext cx="145509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/>
              <a:t>Le bot affiche la réponse et vérifie si elle répond à la question de l’utilisateur.</a:t>
            </a:r>
            <a:endParaRPr lang="en-US" sz="14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77382" y="1912186"/>
            <a:ext cx="0" cy="1878619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4"/>
          <p:cNvCxnSpPr/>
          <p:nvPr/>
        </p:nvCxnSpPr>
        <p:spPr>
          <a:xfrm>
            <a:off x="1774491" y="2266719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sp>
        <p:nvSpPr>
          <p:cNvPr id="11" name="Chevron 10"/>
          <p:cNvSpPr/>
          <p:nvPr/>
        </p:nvSpPr>
        <p:spPr>
          <a:xfrm>
            <a:off x="1796143" y="1458489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22"/>
          <p:cNvSpPr txBox="1"/>
          <p:nvPr/>
        </p:nvSpPr>
        <p:spPr>
          <a:xfrm>
            <a:off x="17643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4" name="Oval 4"/>
          <p:cNvSpPr/>
          <p:nvPr/>
        </p:nvSpPr>
        <p:spPr>
          <a:xfrm>
            <a:off x="2017368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6821" y="2374441"/>
            <a:ext cx="15095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Si non, il lui demande de reformuler sa question.</a:t>
            </a:r>
          </a:p>
          <a:p>
            <a:endParaRPr lang="fr-MA" dirty="0"/>
          </a:p>
          <a:p>
            <a:r>
              <a:rPr lang="fr-MA" dirty="0"/>
              <a:t>  Si oui, il dynamise sa base de données sans entrainer le modèle.</a:t>
            </a:r>
            <a:endParaRPr lang="fr-FR" dirty="0"/>
          </a:p>
        </p:txBody>
      </p:sp>
      <p:sp>
        <p:nvSpPr>
          <p:cNvPr id="24" name="Chevron 23"/>
          <p:cNvSpPr/>
          <p:nvPr/>
        </p:nvSpPr>
        <p:spPr>
          <a:xfrm>
            <a:off x="1875935" y="3535208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866104" y="2495550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Straight Connector 44"/>
          <p:cNvCxnSpPr/>
          <p:nvPr/>
        </p:nvCxnSpPr>
        <p:spPr>
          <a:xfrm>
            <a:off x="3414038" y="2170573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pic>
        <p:nvPicPr>
          <p:cNvPr id="28" name="Picture 18" descr="dyn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88" y="2026611"/>
            <a:ext cx="3234612" cy="7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2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Dynamisation de la base de données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hevron 21"/>
          <p:cNvSpPr/>
          <p:nvPr/>
        </p:nvSpPr>
        <p:spPr>
          <a:xfrm>
            <a:off x="426464" y="1458490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5" name="Oval 4"/>
          <p:cNvSpPr/>
          <p:nvPr/>
        </p:nvSpPr>
        <p:spPr>
          <a:xfrm>
            <a:off x="601073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738" y="2406709"/>
            <a:ext cx="145509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/>
              <a:t>Le bot affiche la réponse et vérifie si elle répond à la question de l’utilisateur.</a:t>
            </a:r>
            <a:endParaRPr lang="en-US" sz="14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77382" y="1912186"/>
            <a:ext cx="0" cy="1878619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4"/>
          <p:cNvCxnSpPr/>
          <p:nvPr/>
        </p:nvCxnSpPr>
        <p:spPr>
          <a:xfrm>
            <a:off x="1774491" y="2266719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sp>
        <p:nvSpPr>
          <p:cNvPr id="11" name="Chevron 10"/>
          <p:cNvSpPr/>
          <p:nvPr/>
        </p:nvSpPr>
        <p:spPr>
          <a:xfrm>
            <a:off x="1796143" y="1458489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22"/>
          <p:cNvSpPr txBox="1"/>
          <p:nvPr/>
        </p:nvSpPr>
        <p:spPr>
          <a:xfrm>
            <a:off x="17643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4" name="Oval 4"/>
          <p:cNvSpPr/>
          <p:nvPr/>
        </p:nvSpPr>
        <p:spPr>
          <a:xfrm>
            <a:off x="2017368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6821" y="2374441"/>
            <a:ext cx="15095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Si non, il lui demande de reformuler sa question.</a:t>
            </a:r>
          </a:p>
          <a:p>
            <a:endParaRPr lang="fr-MA" dirty="0"/>
          </a:p>
          <a:p>
            <a:r>
              <a:rPr lang="fr-MA" dirty="0"/>
              <a:t>  Si oui, il dynamise sa base de données sans entrainer le modèle.</a:t>
            </a:r>
            <a:endParaRPr lang="fr-FR" dirty="0"/>
          </a:p>
        </p:txBody>
      </p:sp>
      <p:sp>
        <p:nvSpPr>
          <p:cNvPr id="24" name="Chevron 23"/>
          <p:cNvSpPr/>
          <p:nvPr/>
        </p:nvSpPr>
        <p:spPr>
          <a:xfrm>
            <a:off x="1875935" y="3535208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866104" y="2495550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Straight Connector 44"/>
          <p:cNvCxnSpPr/>
          <p:nvPr/>
        </p:nvCxnSpPr>
        <p:spPr>
          <a:xfrm>
            <a:off x="3414038" y="2170573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pic>
        <p:nvPicPr>
          <p:cNvPr id="27" name="Picture 18" descr="dyn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88" y="2026611"/>
            <a:ext cx="3234612" cy="7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yn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87" y="3099206"/>
            <a:ext cx="3234612" cy="20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2"/>
          <p:cNvSpPr>
            <a:spLocks noChangeArrowheads="1"/>
          </p:cNvSpPr>
          <p:nvPr/>
        </p:nvSpPr>
        <p:spPr bwMode="auto">
          <a:xfrm rot="5400000">
            <a:off x="5070382" y="2852697"/>
            <a:ext cx="281559" cy="211463"/>
          </a:xfrm>
          <a:prstGeom prst="stripedRightArrow">
            <a:avLst>
              <a:gd name="adj1" fmla="val 50000"/>
              <a:gd name="adj2" fmla="val 608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32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Dynamisation de la base de données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hevron 21"/>
          <p:cNvSpPr/>
          <p:nvPr/>
        </p:nvSpPr>
        <p:spPr>
          <a:xfrm>
            <a:off x="426464" y="1458490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5" name="Oval 4"/>
          <p:cNvSpPr/>
          <p:nvPr/>
        </p:nvSpPr>
        <p:spPr>
          <a:xfrm>
            <a:off x="601073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738" y="2406709"/>
            <a:ext cx="145509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/>
              <a:t>Le bot affiche la réponse et vérifie si elle répond à la question de l’utilisateur.</a:t>
            </a:r>
            <a:endParaRPr lang="en-US" sz="14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77382" y="1912186"/>
            <a:ext cx="0" cy="1878619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4"/>
          <p:cNvCxnSpPr/>
          <p:nvPr/>
        </p:nvCxnSpPr>
        <p:spPr>
          <a:xfrm>
            <a:off x="1774491" y="2266719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sp>
        <p:nvSpPr>
          <p:cNvPr id="11" name="Chevron 10"/>
          <p:cNvSpPr/>
          <p:nvPr/>
        </p:nvSpPr>
        <p:spPr>
          <a:xfrm>
            <a:off x="1796143" y="1458489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22"/>
          <p:cNvSpPr txBox="1"/>
          <p:nvPr/>
        </p:nvSpPr>
        <p:spPr>
          <a:xfrm>
            <a:off x="17643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4" name="Oval 4"/>
          <p:cNvSpPr/>
          <p:nvPr/>
        </p:nvSpPr>
        <p:spPr>
          <a:xfrm>
            <a:off x="2017368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6821" y="2374441"/>
            <a:ext cx="15095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Si non, il lui demande de reformuler sa question.</a:t>
            </a:r>
          </a:p>
          <a:p>
            <a:endParaRPr lang="fr-MA" dirty="0"/>
          </a:p>
          <a:p>
            <a:r>
              <a:rPr lang="fr-MA" dirty="0"/>
              <a:t>  Si oui, il dynamise sa base de données sans entrainer le modèle.</a:t>
            </a:r>
            <a:endParaRPr lang="fr-FR" dirty="0"/>
          </a:p>
        </p:txBody>
      </p:sp>
      <p:sp>
        <p:nvSpPr>
          <p:cNvPr id="24" name="Chevron 23"/>
          <p:cNvSpPr/>
          <p:nvPr/>
        </p:nvSpPr>
        <p:spPr>
          <a:xfrm>
            <a:off x="1875935" y="3535208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866104" y="2495550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Straight Connector 44"/>
          <p:cNvCxnSpPr/>
          <p:nvPr/>
        </p:nvCxnSpPr>
        <p:spPr>
          <a:xfrm>
            <a:off x="3414038" y="2170573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pic>
        <p:nvPicPr>
          <p:cNvPr id="21" name="Picture 17" descr="dyn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2" y="2223490"/>
            <a:ext cx="3234612" cy="20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9" descr="dyn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2" y="4400223"/>
            <a:ext cx="3293528" cy="74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4153078" y="3049212"/>
            <a:ext cx="2209800" cy="1843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3861675" y="4511966"/>
            <a:ext cx="2689967" cy="1520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c 26"/>
          <p:cNvSpPr>
            <a:spLocks/>
          </p:cNvSpPr>
          <p:nvPr/>
        </p:nvSpPr>
        <p:spPr bwMode="auto">
          <a:xfrm rot="237543">
            <a:off x="6110549" y="2815595"/>
            <a:ext cx="502746" cy="1768520"/>
          </a:xfrm>
          <a:custGeom>
            <a:avLst/>
            <a:gdLst>
              <a:gd name="G0" fmla="+- 7301 0 0"/>
              <a:gd name="G1" fmla="+- 21600 0 0"/>
              <a:gd name="G2" fmla="+- 21600 0 0"/>
              <a:gd name="T0" fmla="*/ 0 w 28901"/>
              <a:gd name="T1" fmla="*/ 1271 h 21963"/>
              <a:gd name="T2" fmla="*/ 28898 w 28901"/>
              <a:gd name="T3" fmla="*/ 21963 h 21963"/>
              <a:gd name="T4" fmla="*/ 7301 w 28901"/>
              <a:gd name="T5" fmla="*/ 21600 h 21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01" h="21963" fill="none" extrusionOk="0">
                <a:moveTo>
                  <a:pt x="0" y="1271"/>
                </a:moveTo>
                <a:cubicBezTo>
                  <a:pt x="2342" y="430"/>
                  <a:pt x="4812" y="-1"/>
                  <a:pt x="7301" y="0"/>
                </a:cubicBezTo>
                <a:cubicBezTo>
                  <a:pt x="19230" y="0"/>
                  <a:pt x="28901" y="9670"/>
                  <a:pt x="28901" y="21600"/>
                </a:cubicBezTo>
                <a:cubicBezTo>
                  <a:pt x="28901" y="21721"/>
                  <a:pt x="28899" y="21842"/>
                  <a:pt x="28897" y="21962"/>
                </a:cubicBezTo>
              </a:path>
              <a:path w="28901" h="21963" stroke="0" extrusionOk="0">
                <a:moveTo>
                  <a:pt x="0" y="1271"/>
                </a:moveTo>
                <a:cubicBezTo>
                  <a:pt x="2342" y="430"/>
                  <a:pt x="4812" y="-1"/>
                  <a:pt x="7301" y="0"/>
                </a:cubicBezTo>
                <a:cubicBezTo>
                  <a:pt x="19230" y="0"/>
                  <a:pt x="28901" y="9670"/>
                  <a:pt x="28901" y="21600"/>
                </a:cubicBezTo>
                <a:cubicBezTo>
                  <a:pt x="28901" y="21721"/>
                  <a:pt x="28899" y="21842"/>
                  <a:pt x="28897" y="21962"/>
                </a:cubicBezTo>
                <a:lnTo>
                  <a:pt x="7301" y="21600"/>
                </a:lnTo>
                <a:close/>
              </a:path>
            </a:pathLst>
          </a:custGeom>
          <a:noFill/>
          <a:ln w="12700" cmpd="sng">
            <a:solidFill>
              <a:srgbClr val="C0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89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Dynamisation de la base de données :</a:t>
            </a:r>
            <a:endParaRPr lang="en-US" dirty="0"/>
          </a:p>
        </p:txBody>
      </p:sp>
      <p:sp>
        <p:nvSpPr>
          <p:cNvPr id="4" name="Rectangle 3" hidden="1"/>
          <p:cNvSpPr/>
          <p:nvPr/>
        </p:nvSpPr>
        <p:spPr>
          <a:xfrm>
            <a:off x="652972" y="806232"/>
            <a:ext cx="7901906" cy="1222784"/>
          </a:xfrm>
          <a:custGeom>
            <a:avLst/>
            <a:gdLst>
              <a:gd name="connsiteX0" fmla="*/ 0 w 7924800"/>
              <a:gd name="connsiteY0" fmla="*/ 0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0 w 7924800"/>
              <a:gd name="connsiteY4" fmla="*/ 0 h 2796209"/>
              <a:gd name="connsiteX0" fmla="*/ 13253 w 7924800"/>
              <a:gd name="connsiteY0" fmla="*/ 1152939 h 2796209"/>
              <a:gd name="connsiteX1" fmla="*/ 7924800 w 7924800"/>
              <a:gd name="connsiteY1" fmla="*/ 0 h 2796209"/>
              <a:gd name="connsiteX2" fmla="*/ 7924800 w 7924800"/>
              <a:gd name="connsiteY2" fmla="*/ 2796209 h 2796209"/>
              <a:gd name="connsiteX3" fmla="*/ 0 w 7924800"/>
              <a:gd name="connsiteY3" fmla="*/ 2796209 h 2796209"/>
              <a:gd name="connsiteX4" fmla="*/ 13253 w 7924800"/>
              <a:gd name="connsiteY4" fmla="*/ 115293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2796209">
                <a:moveTo>
                  <a:pt x="13253" y="1152939"/>
                </a:moveTo>
                <a:lnTo>
                  <a:pt x="7924800" y="0"/>
                </a:lnTo>
                <a:lnTo>
                  <a:pt x="7924800" y="2796209"/>
                </a:lnTo>
                <a:lnTo>
                  <a:pt x="0" y="2796209"/>
                </a:lnTo>
                <a:lnTo>
                  <a:pt x="13253" y="1152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hevron 21"/>
          <p:cNvSpPr/>
          <p:nvPr/>
        </p:nvSpPr>
        <p:spPr>
          <a:xfrm>
            <a:off x="426464" y="1458490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1</a:t>
            </a:r>
          </a:p>
        </p:txBody>
      </p:sp>
      <p:sp>
        <p:nvSpPr>
          <p:cNvPr id="5" name="Oval 4"/>
          <p:cNvSpPr/>
          <p:nvPr/>
        </p:nvSpPr>
        <p:spPr>
          <a:xfrm>
            <a:off x="601073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738" y="2374441"/>
            <a:ext cx="145509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400" dirty="0"/>
              <a:t>Le bot affiche la réponse et vérifie si elle répond à la question de l’utilisateur.</a:t>
            </a:r>
            <a:endParaRPr lang="en-US" sz="14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77382" y="1912186"/>
            <a:ext cx="0" cy="1878619"/>
          </a:xfrm>
          <a:prstGeom prst="line">
            <a:avLst/>
          </a:prstGeom>
          <a:ln w="19050">
            <a:gradFill>
              <a:gsLst>
                <a:gs pos="50000">
                  <a:schemeClr val="bg1">
                    <a:lumMod val="75000"/>
                    <a:lumOff val="25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4"/>
          <p:cNvCxnSpPr/>
          <p:nvPr/>
        </p:nvCxnSpPr>
        <p:spPr>
          <a:xfrm>
            <a:off x="1774491" y="2266719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sp>
        <p:nvSpPr>
          <p:cNvPr id="11" name="Chevron 10"/>
          <p:cNvSpPr/>
          <p:nvPr/>
        </p:nvSpPr>
        <p:spPr>
          <a:xfrm>
            <a:off x="1796143" y="1458489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22"/>
          <p:cNvSpPr txBox="1"/>
          <p:nvPr/>
        </p:nvSpPr>
        <p:spPr>
          <a:xfrm>
            <a:off x="1764322" y="1608686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4" name="Oval 4"/>
          <p:cNvSpPr/>
          <p:nvPr/>
        </p:nvSpPr>
        <p:spPr>
          <a:xfrm>
            <a:off x="1980045" y="1882649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6821" y="2374441"/>
            <a:ext cx="15095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Si non, il lui demande de reformuler sa question.</a:t>
            </a:r>
          </a:p>
          <a:p>
            <a:endParaRPr lang="fr-MA" dirty="0"/>
          </a:p>
          <a:p>
            <a:r>
              <a:rPr lang="fr-MA" dirty="0"/>
              <a:t>  Si oui, il dynamise sa base de données sans entrainer le modèle.</a:t>
            </a:r>
            <a:endParaRPr lang="fr-FR" dirty="0"/>
          </a:p>
        </p:txBody>
      </p:sp>
      <p:sp>
        <p:nvSpPr>
          <p:cNvPr id="24" name="Chevron 23"/>
          <p:cNvSpPr/>
          <p:nvPr/>
        </p:nvSpPr>
        <p:spPr>
          <a:xfrm>
            <a:off x="1875935" y="3535208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866104" y="2495550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Straight Connector 44"/>
          <p:cNvCxnSpPr/>
          <p:nvPr/>
        </p:nvCxnSpPr>
        <p:spPr>
          <a:xfrm>
            <a:off x="3179164" y="2151536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sp>
        <p:nvSpPr>
          <p:cNvPr id="27" name="Chevron 26"/>
          <p:cNvSpPr/>
          <p:nvPr/>
        </p:nvSpPr>
        <p:spPr>
          <a:xfrm>
            <a:off x="3179164" y="1449609"/>
            <a:ext cx="1618378" cy="568121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Box 22"/>
          <p:cNvSpPr txBox="1"/>
          <p:nvPr/>
        </p:nvSpPr>
        <p:spPr>
          <a:xfrm>
            <a:off x="3179164" y="1616192"/>
            <a:ext cx="16820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Etape</a:t>
            </a:r>
            <a:r>
              <a:rPr lang="en-US" sz="1400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en-US" sz="1400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Oval 4"/>
          <p:cNvSpPr/>
          <p:nvPr/>
        </p:nvSpPr>
        <p:spPr>
          <a:xfrm>
            <a:off x="3391700" y="1872083"/>
            <a:ext cx="324966" cy="287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3" name="Rectangle 2"/>
          <p:cNvSpPr/>
          <p:nvPr/>
        </p:nvSpPr>
        <p:spPr>
          <a:xfrm>
            <a:off x="3276600" y="2374441"/>
            <a:ext cx="15209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MA" dirty="0"/>
              <a:t>Après avoir stocké 100 questions dans la base de données, notre « </a:t>
            </a:r>
            <a:r>
              <a:rPr lang="fr-MA" dirty="0" err="1"/>
              <a:t>chatbot</a:t>
            </a:r>
            <a:r>
              <a:rPr lang="fr-MA" dirty="0"/>
              <a:t> » va réentrainer  son modèle.</a:t>
            </a:r>
          </a:p>
        </p:txBody>
      </p:sp>
      <p:cxnSp>
        <p:nvCxnSpPr>
          <p:cNvPr id="35" name="Straight Connector 44"/>
          <p:cNvCxnSpPr/>
          <p:nvPr/>
        </p:nvCxnSpPr>
        <p:spPr>
          <a:xfrm>
            <a:off x="4805373" y="2130755"/>
            <a:ext cx="0" cy="2504825"/>
          </a:xfrm>
          <a:prstGeom prst="line">
            <a:avLst/>
          </a:prstGeom>
          <a:noFill/>
          <a:ln w="19050" cap="flat" cmpd="sng" algn="ctr">
            <a:gradFill>
              <a:gsLst>
                <a:gs pos="50000">
                  <a:srgbClr val="000000">
                    <a:lumMod val="75000"/>
                    <a:lumOff val="25000"/>
                  </a:srgbClr>
                </a:gs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prstDash val="solid"/>
          </a:ln>
          <a:effectLst/>
        </p:spPr>
      </p:cxn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83" y="2230833"/>
            <a:ext cx="4273485" cy="219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5867400" y="3790805"/>
            <a:ext cx="3065131" cy="5158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2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3448623" cy="720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1. Présentation de AIOX LABS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6" name="Google Shape;606;p37">
            <a:extLst>
              <a:ext uri="{FF2B5EF4-FFF2-40B4-BE49-F238E27FC236}">
                <a16:creationId xmlns:a16="http://schemas.microsoft.com/office/drawing/2014/main" id="{099B2E0C-DB33-492C-9F48-5D4DBEDD939E}"/>
              </a:ext>
            </a:extLst>
          </p:cNvPr>
          <p:cNvGrpSpPr/>
          <p:nvPr/>
        </p:nvGrpSpPr>
        <p:grpSpPr>
          <a:xfrm>
            <a:off x="484005" y="587753"/>
            <a:ext cx="330270" cy="330251"/>
            <a:chOff x="1923675" y="1633650"/>
            <a:chExt cx="436000" cy="435975"/>
          </a:xfrm>
        </p:grpSpPr>
        <p:sp>
          <p:nvSpPr>
            <p:cNvPr id="27" name="Google Shape;607;p37">
              <a:extLst>
                <a:ext uri="{FF2B5EF4-FFF2-40B4-BE49-F238E27FC236}">
                  <a16:creationId xmlns:a16="http://schemas.microsoft.com/office/drawing/2014/main" id="{33FE8285-8E12-49EC-84F9-9B111849F188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8;p37">
              <a:extLst>
                <a:ext uri="{FF2B5EF4-FFF2-40B4-BE49-F238E27FC236}">
                  <a16:creationId xmlns:a16="http://schemas.microsoft.com/office/drawing/2014/main" id="{E5C79C45-BE96-43E1-97A5-BDB24288B0F7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9;p37">
              <a:extLst>
                <a:ext uri="{FF2B5EF4-FFF2-40B4-BE49-F238E27FC236}">
                  <a16:creationId xmlns:a16="http://schemas.microsoft.com/office/drawing/2014/main" id="{749C9F92-4EF8-4648-93E9-8C0A36356FC0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0;p37">
              <a:extLst>
                <a:ext uri="{FF2B5EF4-FFF2-40B4-BE49-F238E27FC236}">
                  <a16:creationId xmlns:a16="http://schemas.microsoft.com/office/drawing/2014/main" id="{DF693A65-4885-4D52-91DD-A996A84DAFF2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1;p37">
              <a:extLst>
                <a:ext uri="{FF2B5EF4-FFF2-40B4-BE49-F238E27FC236}">
                  <a16:creationId xmlns:a16="http://schemas.microsoft.com/office/drawing/2014/main" id="{C75A52E9-AE18-496A-BE53-D2E5A7E742C0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2;p37">
              <a:extLst>
                <a:ext uri="{FF2B5EF4-FFF2-40B4-BE49-F238E27FC236}">
                  <a16:creationId xmlns:a16="http://schemas.microsoft.com/office/drawing/2014/main" id="{B6C0F324-6E04-48B4-A7C8-7A35B6BA3C6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ABC807C-DEB9-469C-B7D1-228CA70721D9}"/>
              </a:ext>
            </a:extLst>
          </p:cNvPr>
          <p:cNvGrpSpPr/>
          <p:nvPr/>
        </p:nvGrpSpPr>
        <p:grpSpPr>
          <a:xfrm>
            <a:off x="4503661" y="1903409"/>
            <a:ext cx="1728174" cy="385135"/>
            <a:chOff x="1053557" y="892157"/>
            <a:chExt cx="1788790" cy="385135"/>
          </a:xfrm>
          <a:scene3d>
            <a:camera prst="orthographicFront"/>
            <a:lightRig rig="fla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B8D9A90-403E-4492-987F-5016ADEBEBC5}"/>
                </a:ext>
              </a:extLst>
            </p:cNvPr>
            <p:cNvSpPr/>
            <p:nvPr/>
          </p:nvSpPr>
          <p:spPr>
            <a:xfrm>
              <a:off x="1053557" y="892157"/>
              <a:ext cx="1788790" cy="385135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F236F6-C8CF-46FB-8065-A0E06C67564F}"/>
                </a:ext>
              </a:extLst>
            </p:cNvPr>
            <p:cNvSpPr txBox="1"/>
            <p:nvPr/>
          </p:nvSpPr>
          <p:spPr>
            <a:xfrm>
              <a:off x="1053557" y="892157"/>
              <a:ext cx="1788790" cy="38513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1"/>
                  </a:solidFill>
                </a:rPr>
                <a:t>IA</a:t>
              </a:r>
            </a:p>
          </p:txBody>
        </p:sp>
      </p:grpSp>
      <p:sp>
        <p:nvSpPr>
          <p:cNvPr id="97" name="Connecteur droit 3">
            <a:extLst>
              <a:ext uri="{FF2B5EF4-FFF2-40B4-BE49-F238E27FC236}">
                <a16:creationId xmlns:a16="http://schemas.microsoft.com/office/drawing/2014/main" id="{B16D69FC-E480-4847-AD89-FA660A876883}"/>
              </a:ext>
            </a:extLst>
          </p:cNvPr>
          <p:cNvSpPr/>
          <p:nvPr/>
        </p:nvSpPr>
        <p:spPr>
          <a:xfrm rot="16200000" flipV="1">
            <a:off x="4119764" y="2811565"/>
            <a:ext cx="473349" cy="2944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46115"/>
                </a:moveTo>
                <a:lnTo>
                  <a:pt x="1046395" y="346115"/>
                </a:lnTo>
                <a:lnTo>
                  <a:pt x="1046395" y="0"/>
                </a:lnTo>
                <a:lnTo>
                  <a:pt x="112688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FEE71435-D201-46FB-BBF8-F12F3CB67C77}"/>
              </a:ext>
            </a:extLst>
          </p:cNvPr>
          <p:cNvGrpSpPr/>
          <p:nvPr/>
        </p:nvGrpSpPr>
        <p:grpSpPr>
          <a:xfrm>
            <a:off x="41327" y="1595184"/>
            <a:ext cx="9010205" cy="2979345"/>
            <a:chOff x="41327" y="1595184"/>
            <a:chExt cx="9010205" cy="297934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7A99E98-4420-41E9-87B7-FD48B867CDD7}"/>
                </a:ext>
              </a:extLst>
            </p:cNvPr>
            <p:cNvGrpSpPr/>
            <p:nvPr/>
          </p:nvGrpSpPr>
          <p:grpSpPr>
            <a:xfrm>
              <a:off x="1526758" y="2571750"/>
              <a:ext cx="1317872" cy="1026215"/>
              <a:chOff x="463271" y="2415209"/>
              <a:chExt cx="1782976" cy="109330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EDF120-5028-48C4-A9EC-57BF2219C9B7}"/>
                  </a:ext>
                </a:extLst>
              </p:cNvPr>
              <p:cNvSpPr/>
              <p:nvPr/>
            </p:nvSpPr>
            <p:spPr>
              <a:xfrm>
                <a:off x="496960" y="2415209"/>
                <a:ext cx="1749287" cy="10933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CC4D95AF-7374-48B4-A4E1-05DF900EF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000" b="23682"/>
              <a:stretch/>
            </p:blipFill>
            <p:spPr>
              <a:xfrm>
                <a:off x="463271" y="2415209"/>
                <a:ext cx="1713400" cy="10933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33" name="Google Shape;564;p37">
              <a:extLst>
                <a:ext uri="{FF2B5EF4-FFF2-40B4-BE49-F238E27FC236}">
                  <a16:creationId xmlns:a16="http://schemas.microsoft.com/office/drawing/2014/main" id="{68C7890F-DB5D-4EC3-B0A8-A85D84793EED}"/>
                </a:ext>
              </a:extLst>
            </p:cNvPr>
            <p:cNvSpPr/>
            <p:nvPr/>
          </p:nvSpPr>
          <p:spPr>
            <a:xfrm>
              <a:off x="288787" y="2620891"/>
              <a:ext cx="182697" cy="300727"/>
            </a:xfrm>
            <a:custGeom>
              <a:avLst/>
              <a:gdLst/>
              <a:ahLst/>
              <a:cxnLst/>
              <a:rect l="l" t="t" r="r" b="b"/>
              <a:pathLst>
                <a:path w="11983" h="15880" fill="none" extrusionOk="0">
                  <a:moveTo>
                    <a:pt x="5992" y="0"/>
                  </a:moveTo>
                  <a:lnTo>
                    <a:pt x="5992" y="0"/>
                  </a:lnTo>
                  <a:lnTo>
                    <a:pt x="5675" y="0"/>
                  </a:lnTo>
                  <a:lnTo>
                    <a:pt x="5383" y="25"/>
                  </a:lnTo>
                  <a:lnTo>
                    <a:pt x="5091" y="73"/>
                  </a:lnTo>
                  <a:lnTo>
                    <a:pt x="4774" y="122"/>
                  </a:lnTo>
                  <a:lnTo>
                    <a:pt x="4506" y="195"/>
                  </a:lnTo>
                  <a:lnTo>
                    <a:pt x="4214" y="268"/>
                  </a:lnTo>
                  <a:lnTo>
                    <a:pt x="3654" y="463"/>
                  </a:lnTo>
                  <a:lnTo>
                    <a:pt x="3142" y="731"/>
                  </a:lnTo>
                  <a:lnTo>
                    <a:pt x="2631" y="1023"/>
                  </a:lnTo>
                  <a:lnTo>
                    <a:pt x="2192" y="1364"/>
                  </a:lnTo>
                  <a:lnTo>
                    <a:pt x="1754" y="1754"/>
                  </a:lnTo>
                  <a:lnTo>
                    <a:pt x="1364" y="2192"/>
                  </a:lnTo>
                  <a:lnTo>
                    <a:pt x="1023" y="2631"/>
                  </a:lnTo>
                  <a:lnTo>
                    <a:pt x="731" y="3142"/>
                  </a:lnTo>
                  <a:lnTo>
                    <a:pt x="463" y="3653"/>
                  </a:lnTo>
                  <a:lnTo>
                    <a:pt x="268" y="4214"/>
                  </a:lnTo>
                  <a:lnTo>
                    <a:pt x="195" y="4506"/>
                  </a:lnTo>
                  <a:lnTo>
                    <a:pt x="122" y="4774"/>
                  </a:lnTo>
                  <a:lnTo>
                    <a:pt x="73" y="5090"/>
                  </a:lnTo>
                  <a:lnTo>
                    <a:pt x="25" y="5383"/>
                  </a:lnTo>
                  <a:lnTo>
                    <a:pt x="0" y="5675"/>
                  </a:lnTo>
                  <a:lnTo>
                    <a:pt x="0" y="5991"/>
                  </a:lnTo>
                  <a:lnTo>
                    <a:pt x="0" y="5991"/>
                  </a:lnTo>
                  <a:lnTo>
                    <a:pt x="25" y="6430"/>
                  </a:lnTo>
                  <a:lnTo>
                    <a:pt x="73" y="6868"/>
                  </a:lnTo>
                  <a:lnTo>
                    <a:pt x="147" y="7331"/>
                  </a:lnTo>
                  <a:lnTo>
                    <a:pt x="268" y="7769"/>
                  </a:lnTo>
                  <a:lnTo>
                    <a:pt x="390" y="8208"/>
                  </a:lnTo>
                  <a:lnTo>
                    <a:pt x="561" y="8646"/>
                  </a:lnTo>
                  <a:lnTo>
                    <a:pt x="731" y="9085"/>
                  </a:lnTo>
                  <a:lnTo>
                    <a:pt x="926" y="9523"/>
                  </a:lnTo>
                  <a:lnTo>
                    <a:pt x="1145" y="9937"/>
                  </a:lnTo>
                  <a:lnTo>
                    <a:pt x="1389" y="10375"/>
                  </a:lnTo>
                  <a:lnTo>
                    <a:pt x="1900" y="11179"/>
                  </a:lnTo>
                  <a:lnTo>
                    <a:pt x="2436" y="11958"/>
                  </a:lnTo>
                  <a:lnTo>
                    <a:pt x="2996" y="12689"/>
                  </a:lnTo>
                  <a:lnTo>
                    <a:pt x="3556" y="13371"/>
                  </a:lnTo>
                  <a:lnTo>
                    <a:pt x="4092" y="13980"/>
                  </a:lnTo>
                  <a:lnTo>
                    <a:pt x="4603" y="14540"/>
                  </a:lnTo>
                  <a:lnTo>
                    <a:pt x="5066" y="15003"/>
                  </a:lnTo>
                  <a:lnTo>
                    <a:pt x="5724" y="15636"/>
                  </a:lnTo>
                  <a:lnTo>
                    <a:pt x="5992" y="15880"/>
                  </a:lnTo>
                  <a:lnTo>
                    <a:pt x="5992" y="15880"/>
                  </a:lnTo>
                  <a:lnTo>
                    <a:pt x="6260" y="15636"/>
                  </a:lnTo>
                  <a:lnTo>
                    <a:pt x="6917" y="15003"/>
                  </a:lnTo>
                  <a:lnTo>
                    <a:pt x="7380" y="14540"/>
                  </a:lnTo>
                  <a:lnTo>
                    <a:pt x="7891" y="13980"/>
                  </a:lnTo>
                  <a:lnTo>
                    <a:pt x="8427" y="13371"/>
                  </a:lnTo>
                  <a:lnTo>
                    <a:pt x="8987" y="12689"/>
                  </a:lnTo>
                  <a:lnTo>
                    <a:pt x="9548" y="11958"/>
                  </a:lnTo>
                  <a:lnTo>
                    <a:pt x="10083" y="11179"/>
                  </a:lnTo>
                  <a:lnTo>
                    <a:pt x="10595" y="10375"/>
                  </a:lnTo>
                  <a:lnTo>
                    <a:pt x="10838" y="9937"/>
                  </a:lnTo>
                  <a:lnTo>
                    <a:pt x="11058" y="9523"/>
                  </a:lnTo>
                  <a:lnTo>
                    <a:pt x="11252" y="9085"/>
                  </a:lnTo>
                  <a:lnTo>
                    <a:pt x="11423" y="8646"/>
                  </a:lnTo>
                  <a:lnTo>
                    <a:pt x="11593" y="8208"/>
                  </a:lnTo>
                  <a:lnTo>
                    <a:pt x="11715" y="7769"/>
                  </a:lnTo>
                  <a:lnTo>
                    <a:pt x="11837" y="7331"/>
                  </a:lnTo>
                  <a:lnTo>
                    <a:pt x="11910" y="6868"/>
                  </a:lnTo>
                  <a:lnTo>
                    <a:pt x="11959" y="6430"/>
                  </a:lnTo>
                  <a:lnTo>
                    <a:pt x="11983" y="5991"/>
                  </a:lnTo>
                  <a:lnTo>
                    <a:pt x="11983" y="5991"/>
                  </a:lnTo>
                  <a:lnTo>
                    <a:pt x="11983" y="5675"/>
                  </a:lnTo>
                  <a:lnTo>
                    <a:pt x="11959" y="5383"/>
                  </a:lnTo>
                  <a:lnTo>
                    <a:pt x="11910" y="5090"/>
                  </a:lnTo>
                  <a:lnTo>
                    <a:pt x="11861" y="4774"/>
                  </a:lnTo>
                  <a:lnTo>
                    <a:pt x="11788" y="4506"/>
                  </a:lnTo>
                  <a:lnTo>
                    <a:pt x="11715" y="4214"/>
                  </a:lnTo>
                  <a:lnTo>
                    <a:pt x="11520" y="3653"/>
                  </a:lnTo>
                  <a:lnTo>
                    <a:pt x="11252" y="3142"/>
                  </a:lnTo>
                  <a:lnTo>
                    <a:pt x="10960" y="2631"/>
                  </a:lnTo>
                  <a:lnTo>
                    <a:pt x="10619" y="2192"/>
                  </a:lnTo>
                  <a:lnTo>
                    <a:pt x="10229" y="1754"/>
                  </a:lnTo>
                  <a:lnTo>
                    <a:pt x="9791" y="1364"/>
                  </a:lnTo>
                  <a:lnTo>
                    <a:pt x="9353" y="1023"/>
                  </a:lnTo>
                  <a:lnTo>
                    <a:pt x="8841" y="731"/>
                  </a:lnTo>
                  <a:lnTo>
                    <a:pt x="8330" y="463"/>
                  </a:lnTo>
                  <a:lnTo>
                    <a:pt x="7770" y="268"/>
                  </a:lnTo>
                  <a:lnTo>
                    <a:pt x="7477" y="195"/>
                  </a:lnTo>
                  <a:lnTo>
                    <a:pt x="7209" y="122"/>
                  </a:lnTo>
                  <a:lnTo>
                    <a:pt x="6893" y="73"/>
                  </a:lnTo>
                  <a:lnTo>
                    <a:pt x="6601" y="25"/>
                  </a:lnTo>
                  <a:lnTo>
                    <a:pt x="6308" y="0"/>
                  </a:lnTo>
                  <a:lnTo>
                    <a:pt x="5992" y="0"/>
                  </a:lnTo>
                  <a:lnTo>
                    <a:pt x="5992" y="0"/>
                  </a:lnTo>
                  <a:close/>
                  <a:moveTo>
                    <a:pt x="5992" y="8549"/>
                  </a:moveTo>
                  <a:lnTo>
                    <a:pt x="5992" y="8549"/>
                  </a:lnTo>
                  <a:lnTo>
                    <a:pt x="5724" y="8549"/>
                  </a:lnTo>
                  <a:lnTo>
                    <a:pt x="5480" y="8500"/>
                  </a:lnTo>
                  <a:lnTo>
                    <a:pt x="5237" y="8451"/>
                  </a:lnTo>
                  <a:lnTo>
                    <a:pt x="4993" y="8354"/>
                  </a:lnTo>
                  <a:lnTo>
                    <a:pt x="4774" y="8257"/>
                  </a:lnTo>
                  <a:lnTo>
                    <a:pt x="4555" y="8110"/>
                  </a:lnTo>
                  <a:lnTo>
                    <a:pt x="4360" y="7964"/>
                  </a:lnTo>
                  <a:lnTo>
                    <a:pt x="4189" y="7794"/>
                  </a:lnTo>
                  <a:lnTo>
                    <a:pt x="4019" y="7623"/>
                  </a:lnTo>
                  <a:lnTo>
                    <a:pt x="3873" y="7428"/>
                  </a:lnTo>
                  <a:lnTo>
                    <a:pt x="3727" y="7209"/>
                  </a:lnTo>
                  <a:lnTo>
                    <a:pt x="3629" y="6990"/>
                  </a:lnTo>
                  <a:lnTo>
                    <a:pt x="3532" y="6746"/>
                  </a:lnTo>
                  <a:lnTo>
                    <a:pt x="3483" y="6503"/>
                  </a:lnTo>
                  <a:lnTo>
                    <a:pt x="3434" y="6259"/>
                  </a:lnTo>
                  <a:lnTo>
                    <a:pt x="3434" y="5991"/>
                  </a:lnTo>
                  <a:lnTo>
                    <a:pt x="3434" y="5991"/>
                  </a:lnTo>
                  <a:lnTo>
                    <a:pt x="3434" y="5724"/>
                  </a:lnTo>
                  <a:lnTo>
                    <a:pt x="3483" y="5480"/>
                  </a:lnTo>
                  <a:lnTo>
                    <a:pt x="3532" y="5236"/>
                  </a:lnTo>
                  <a:lnTo>
                    <a:pt x="3629" y="4993"/>
                  </a:lnTo>
                  <a:lnTo>
                    <a:pt x="3727" y="4774"/>
                  </a:lnTo>
                  <a:lnTo>
                    <a:pt x="3873" y="4555"/>
                  </a:lnTo>
                  <a:lnTo>
                    <a:pt x="4019" y="4360"/>
                  </a:lnTo>
                  <a:lnTo>
                    <a:pt x="4189" y="4189"/>
                  </a:lnTo>
                  <a:lnTo>
                    <a:pt x="4360" y="4019"/>
                  </a:lnTo>
                  <a:lnTo>
                    <a:pt x="4555" y="3873"/>
                  </a:lnTo>
                  <a:lnTo>
                    <a:pt x="4774" y="3726"/>
                  </a:lnTo>
                  <a:lnTo>
                    <a:pt x="4993" y="3629"/>
                  </a:lnTo>
                  <a:lnTo>
                    <a:pt x="5237" y="3532"/>
                  </a:lnTo>
                  <a:lnTo>
                    <a:pt x="5480" y="3483"/>
                  </a:lnTo>
                  <a:lnTo>
                    <a:pt x="5724" y="3434"/>
                  </a:lnTo>
                  <a:lnTo>
                    <a:pt x="5992" y="3434"/>
                  </a:lnTo>
                  <a:lnTo>
                    <a:pt x="5992" y="3434"/>
                  </a:lnTo>
                  <a:lnTo>
                    <a:pt x="6260" y="3434"/>
                  </a:lnTo>
                  <a:lnTo>
                    <a:pt x="6503" y="3483"/>
                  </a:lnTo>
                  <a:lnTo>
                    <a:pt x="6747" y="3532"/>
                  </a:lnTo>
                  <a:lnTo>
                    <a:pt x="6990" y="3629"/>
                  </a:lnTo>
                  <a:lnTo>
                    <a:pt x="7209" y="3726"/>
                  </a:lnTo>
                  <a:lnTo>
                    <a:pt x="7429" y="3873"/>
                  </a:lnTo>
                  <a:lnTo>
                    <a:pt x="7623" y="4019"/>
                  </a:lnTo>
                  <a:lnTo>
                    <a:pt x="7794" y="4189"/>
                  </a:lnTo>
                  <a:lnTo>
                    <a:pt x="7964" y="4360"/>
                  </a:lnTo>
                  <a:lnTo>
                    <a:pt x="8111" y="4555"/>
                  </a:lnTo>
                  <a:lnTo>
                    <a:pt x="8257" y="4774"/>
                  </a:lnTo>
                  <a:lnTo>
                    <a:pt x="8354" y="4993"/>
                  </a:lnTo>
                  <a:lnTo>
                    <a:pt x="8452" y="5236"/>
                  </a:lnTo>
                  <a:lnTo>
                    <a:pt x="8500" y="5480"/>
                  </a:lnTo>
                  <a:lnTo>
                    <a:pt x="8549" y="5724"/>
                  </a:lnTo>
                  <a:lnTo>
                    <a:pt x="8549" y="5991"/>
                  </a:lnTo>
                  <a:lnTo>
                    <a:pt x="8549" y="5991"/>
                  </a:lnTo>
                  <a:lnTo>
                    <a:pt x="8549" y="6259"/>
                  </a:lnTo>
                  <a:lnTo>
                    <a:pt x="8500" y="6503"/>
                  </a:lnTo>
                  <a:lnTo>
                    <a:pt x="8452" y="6746"/>
                  </a:lnTo>
                  <a:lnTo>
                    <a:pt x="8354" y="6990"/>
                  </a:lnTo>
                  <a:lnTo>
                    <a:pt x="8257" y="7209"/>
                  </a:lnTo>
                  <a:lnTo>
                    <a:pt x="8111" y="7428"/>
                  </a:lnTo>
                  <a:lnTo>
                    <a:pt x="7964" y="7623"/>
                  </a:lnTo>
                  <a:lnTo>
                    <a:pt x="7794" y="7794"/>
                  </a:lnTo>
                  <a:lnTo>
                    <a:pt x="7623" y="7964"/>
                  </a:lnTo>
                  <a:lnTo>
                    <a:pt x="7429" y="8110"/>
                  </a:lnTo>
                  <a:lnTo>
                    <a:pt x="7209" y="8257"/>
                  </a:lnTo>
                  <a:lnTo>
                    <a:pt x="6990" y="8354"/>
                  </a:lnTo>
                  <a:lnTo>
                    <a:pt x="6747" y="8451"/>
                  </a:lnTo>
                  <a:lnTo>
                    <a:pt x="6503" y="8500"/>
                  </a:lnTo>
                  <a:lnTo>
                    <a:pt x="6260" y="8549"/>
                  </a:lnTo>
                  <a:lnTo>
                    <a:pt x="5992" y="8549"/>
                  </a:lnTo>
                  <a:lnTo>
                    <a:pt x="5992" y="8549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aphicFrame>
          <p:nvGraphicFramePr>
            <p:cNvPr id="40" name="Diagramme 39">
              <a:extLst>
                <a:ext uri="{FF2B5EF4-FFF2-40B4-BE49-F238E27FC236}">
                  <a16:creationId xmlns:a16="http://schemas.microsoft.com/office/drawing/2014/main" id="{58461A61-9616-4944-8D06-D0E8BEB270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7486987"/>
                </p:ext>
              </p:extLst>
            </p:nvPr>
          </p:nvGraphicFramePr>
          <p:xfrm>
            <a:off x="3290958" y="1595184"/>
            <a:ext cx="3114142" cy="29793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B514898-CC88-4CF6-85D1-4736B5D5B056}"/>
                </a:ext>
              </a:extLst>
            </p:cNvPr>
            <p:cNvSpPr/>
            <p:nvPr/>
          </p:nvSpPr>
          <p:spPr>
            <a:xfrm>
              <a:off x="7323358" y="2616526"/>
              <a:ext cx="1728174" cy="842379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fr-FR" sz="1200" b="1" dirty="0">
                  <a:solidFill>
                    <a:schemeClr val="tx1"/>
                  </a:solidFill>
                </a:rPr>
                <a:t>Utilise les technologies d’IA pour répondre aux besoins de la société</a:t>
              </a:r>
            </a:p>
          </p:txBody>
        </p:sp>
        <p:sp>
          <p:nvSpPr>
            <p:cNvPr id="72" name="Flèche : droite 71">
              <a:extLst>
                <a:ext uri="{FF2B5EF4-FFF2-40B4-BE49-F238E27FC236}">
                  <a16:creationId xmlns:a16="http://schemas.microsoft.com/office/drawing/2014/main" id="{2D03D07E-E807-44F1-A0D5-29CCC8995BFF}"/>
                </a:ext>
              </a:extLst>
            </p:cNvPr>
            <p:cNvSpPr/>
            <p:nvPr/>
          </p:nvSpPr>
          <p:spPr>
            <a:xfrm>
              <a:off x="6620720" y="3005982"/>
              <a:ext cx="487017" cy="1577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èche : double flèche horizontale 72">
              <a:extLst>
                <a:ext uri="{FF2B5EF4-FFF2-40B4-BE49-F238E27FC236}">
                  <a16:creationId xmlns:a16="http://schemas.microsoft.com/office/drawing/2014/main" id="{50FBD452-C36A-4042-A92A-02EB9313730C}"/>
                </a:ext>
              </a:extLst>
            </p:cNvPr>
            <p:cNvSpPr/>
            <p:nvPr/>
          </p:nvSpPr>
          <p:spPr>
            <a:xfrm>
              <a:off x="2833478" y="2948263"/>
              <a:ext cx="357501" cy="8945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èche : gauche 73">
              <a:extLst>
                <a:ext uri="{FF2B5EF4-FFF2-40B4-BE49-F238E27FC236}">
                  <a16:creationId xmlns:a16="http://schemas.microsoft.com/office/drawing/2014/main" id="{1E353344-8ABA-42A0-9348-0983B7F43457}"/>
                </a:ext>
              </a:extLst>
            </p:cNvPr>
            <p:cNvSpPr/>
            <p:nvPr/>
          </p:nvSpPr>
          <p:spPr>
            <a:xfrm>
              <a:off x="1024640" y="2946347"/>
              <a:ext cx="475119" cy="11926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F65CF2-5886-4865-B3A3-02F3BB55B22F}"/>
                </a:ext>
              </a:extLst>
            </p:cNvPr>
            <p:cNvSpPr/>
            <p:nvPr/>
          </p:nvSpPr>
          <p:spPr>
            <a:xfrm>
              <a:off x="41327" y="2976164"/>
              <a:ext cx="840970" cy="62180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100" b="1" dirty="0">
                  <a:solidFill>
                    <a:schemeClr val="tx1"/>
                  </a:solidFill>
                </a:rPr>
                <a:t>Rabat, Londres, Paris</a:t>
              </a:r>
            </a:p>
            <a:p>
              <a:endParaRPr lang="fr-FR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579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40995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Validation des resultats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7046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973" y="394639"/>
            <a:ext cx="5258400" cy="766200"/>
          </a:xfrm>
        </p:spPr>
        <p:txBody>
          <a:bodyPr/>
          <a:lstStyle/>
          <a:p>
            <a:r>
              <a:rPr lang="fr-FR" dirty="0"/>
              <a:t>Résultats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0939" y="1370762"/>
            <a:ext cx="7889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Capable de faire la nuance entre deux questions de sens très proche mais demandant des réponses différentes.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38348"/>
            <a:ext cx="4212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8" descr="Une image contenant capture d’écran&#10;&#10;Description générée automatiquem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38348"/>
            <a:ext cx="4212000" cy="2362201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468167" y="1464122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33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Résultat: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1918" y="1385563"/>
            <a:ext cx="788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Capable de comprendre des questions comportant des fautes d’orthographe </a:t>
            </a:r>
          </a:p>
        </p:txBody>
      </p:sp>
      <p:sp>
        <p:nvSpPr>
          <p:cNvPr id="10" name="Chevron 9"/>
          <p:cNvSpPr/>
          <p:nvPr/>
        </p:nvSpPr>
        <p:spPr>
          <a:xfrm>
            <a:off x="468167" y="1464122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" y="2038350"/>
            <a:ext cx="4212000" cy="23654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38349"/>
            <a:ext cx="4212000" cy="23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9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Résultat: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1918" y="1386121"/>
            <a:ext cx="788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Capable d’associer une seul réponse à deux questions différentes disant la même chose. 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5" y="2038351"/>
            <a:ext cx="4212000" cy="23622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38350"/>
            <a:ext cx="4212000" cy="2362200"/>
          </a:xfrm>
          <a:prstGeom prst="rect">
            <a:avLst/>
          </a:prstGeom>
        </p:spPr>
      </p:pic>
      <p:sp>
        <p:nvSpPr>
          <p:cNvPr id="9" name="Chevron 8"/>
          <p:cNvSpPr/>
          <p:nvPr/>
        </p:nvSpPr>
        <p:spPr>
          <a:xfrm>
            <a:off x="468167" y="1464122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6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Résultat: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1918" y="1386121"/>
            <a:ext cx="7889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Limite : parfois, pour des questions de sens très proche, il fournit une réponse fausse avec une grande probabilité.</a:t>
            </a:r>
          </a:p>
        </p:txBody>
      </p:sp>
      <p:sp>
        <p:nvSpPr>
          <p:cNvPr id="9" name="Chevron 8"/>
          <p:cNvSpPr/>
          <p:nvPr/>
        </p:nvSpPr>
        <p:spPr>
          <a:xfrm>
            <a:off x="468167" y="1464122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38351"/>
            <a:ext cx="4143714" cy="2361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36407"/>
            <a:ext cx="4212000" cy="23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Résultat: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4" y="2038351"/>
            <a:ext cx="4212000" cy="23758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78" y="2038351"/>
            <a:ext cx="4212000" cy="237586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91918" y="1386121"/>
            <a:ext cx="788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performance du code : augmentation de la probabilité</a:t>
            </a:r>
          </a:p>
        </p:txBody>
      </p:sp>
      <p:sp>
        <p:nvSpPr>
          <p:cNvPr id="10" name="Chevron 9"/>
          <p:cNvSpPr/>
          <p:nvPr/>
        </p:nvSpPr>
        <p:spPr>
          <a:xfrm>
            <a:off x="468167" y="1464122"/>
            <a:ext cx="141433" cy="14067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40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3276600" y="1888450"/>
            <a:ext cx="2590800" cy="2386800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Choix d’un seul Use Case</a:t>
            </a:r>
            <a:endParaRPr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1447800" y="1888450"/>
            <a:ext cx="2540400" cy="23868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Etat de l’art</a:t>
            </a:r>
            <a:endParaRPr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5155800" y="1888450"/>
            <a:ext cx="2616600" cy="23868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Implémentation du chatbot</a:t>
            </a:r>
            <a:endParaRPr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13;p13"/>
          <p:cNvSpPr txBox="1">
            <a:spLocks/>
          </p:cNvSpPr>
          <p:nvPr/>
        </p:nvSpPr>
        <p:spPr>
          <a:xfrm>
            <a:off x="5638800" y="4171950"/>
            <a:ext cx="1905000" cy="6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400" dirty="0">
                <a:solidFill>
                  <a:schemeClr val="accent5"/>
                </a:solidFill>
              </a:rPr>
              <a:t>Botnation &amp; Python</a:t>
            </a:r>
          </a:p>
        </p:txBody>
      </p:sp>
      <p:sp>
        <p:nvSpPr>
          <p:cNvPr id="20" name="Google Shape;213;p13"/>
          <p:cNvSpPr txBox="1">
            <a:spLocks/>
          </p:cNvSpPr>
          <p:nvPr/>
        </p:nvSpPr>
        <p:spPr>
          <a:xfrm>
            <a:off x="1765500" y="4316849"/>
            <a:ext cx="1905000" cy="65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400" dirty="0">
                <a:solidFill>
                  <a:schemeClr val="accent5"/>
                </a:solidFill>
              </a:rPr>
              <a:t>Etude comparative</a:t>
            </a:r>
          </a:p>
        </p:txBody>
      </p:sp>
      <p:sp>
        <p:nvSpPr>
          <p:cNvPr id="21" name="Google Shape;267;p18"/>
          <p:cNvSpPr txBox="1">
            <a:spLocks/>
          </p:cNvSpPr>
          <p:nvPr/>
        </p:nvSpPr>
        <p:spPr>
          <a:xfrm>
            <a:off x="3757815" y="4258418"/>
            <a:ext cx="1628369" cy="645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Matrice</a:t>
            </a: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Impact-Complexité</a:t>
            </a:r>
          </a:p>
        </p:txBody>
      </p:sp>
    </p:spTree>
    <p:extLst>
      <p:ext uri="{BB962C8B-B14F-4D97-AF65-F5344CB8AC3E}">
        <p14:creationId xmlns:p14="http://schemas.microsoft.com/office/powerpoint/2010/main" val="102307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Références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96EB066-A24A-41A3-BEB8-4EDE9FD0C94F}"/>
              </a:ext>
            </a:extLst>
          </p:cNvPr>
          <p:cNvSpPr txBox="1"/>
          <p:nvPr/>
        </p:nvSpPr>
        <p:spPr>
          <a:xfrm>
            <a:off x="81130" y="1370575"/>
            <a:ext cx="87186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fr-FR" sz="1000" dirty="0"/>
              <a:t>Présentation de</a:t>
            </a:r>
            <a:r>
              <a:rPr lang="fr-BF" sz="1000" dirty="0"/>
              <a:t> AIOX LABS,  </a:t>
            </a:r>
            <a:r>
              <a:rPr lang="fr-BF" sz="1000" u="sng" dirty="0">
                <a:solidFill>
                  <a:srgbClr val="0070C0"/>
                </a:solidFill>
              </a:rPr>
              <a:t>https://www.aiox-labs.com/</a:t>
            </a:r>
            <a:r>
              <a:rPr lang="fr-BF" sz="1000" dirty="0">
                <a:solidFill>
                  <a:srgbClr val="0070C0"/>
                </a:solidFill>
              </a:rPr>
              <a:t>  </a:t>
            </a:r>
          </a:p>
          <a:p>
            <a:pPr lvl="0" fontAlgn="base"/>
            <a:r>
              <a:rPr lang="fr-BF" sz="1000" dirty="0"/>
              <a:t>REPUBLIQUE DE COTE D’IVOIRE, PLAN SECTORIEL EDUCATION/FORMATION 2016 – 2025, pages (17-25) </a:t>
            </a:r>
          </a:p>
          <a:p>
            <a:pPr lvl="0" fontAlgn="base"/>
            <a:r>
              <a:rPr lang="fr-BF" sz="1000" dirty="0"/>
              <a:t>Jean-Claude </a:t>
            </a:r>
            <a:r>
              <a:rPr lang="fr-BF" sz="1000" dirty="0" err="1"/>
              <a:t>Heudin</a:t>
            </a:r>
            <a:r>
              <a:rPr lang="fr-BF" sz="1000" dirty="0"/>
              <a:t>, directeur du laboratoire de recherche de l’IIM (Institut de l’Internet et du multimédia), </a:t>
            </a:r>
            <a:r>
              <a:rPr lang="fr-BF" sz="1000" u="sng" dirty="0">
                <a:solidFill>
                  <a:srgbClr val="0070C0"/>
                </a:solidFill>
              </a:rPr>
              <a:t>https://www.futurasciences.com/tech/definitions/informatique-intelligence-artificielle-555/</a:t>
            </a:r>
            <a:r>
              <a:rPr lang="fr-BF" sz="1000" i="1" dirty="0">
                <a:solidFill>
                  <a:srgbClr val="0070C0"/>
                </a:solidFill>
              </a:rPr>
              <a:t> </a:t>
            </a:r>
            <a:r>
              <a:rPr lang="fr-BF" sz="1000" dirty="0"/>
              <a:t>  </a:t>
            </a:r>
          </a:p>
          <a:p>
            <a:pPr lvl="0" fontAlgn="base"/>
            <a:r>
              <a:rPr lang="fr-BF" sz="1000" dirty="0"/>
              <a:t>Margaret </a:t>
            </a:r>
            <a:r>
              <a:rPr lang="fr-BF" sz="1000" dirty="0" err="1"/>
              <a:t>Rouse</a:t>
            </a:r>
            <a:r>
              <a:rPr lang="fr-BF" sz="1000" dirty="0"/>
              <a:t>, type de l’IA et applications sur différents domaines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https://www.lemagit.fr/definition/AI#:~:text=Types%20d'intelligence%20artificielle&amp; </a:t>
            </a:r>
            <a:r>
              <a:rPr lang="fr-BF" sz="1000" u="sng" dirty="0" err="1">
                <a:solidFill>
                  <a:srgbClr val="0070C0"/>
                </a:solidFill>
              </a:rPr>
              <a:t>text</a:t>
            </a:r>
            <a:r>
              <a:rPr lang="fr-BF" sz="1000" u="sng" dirty="0">
                <a:solidFill>
                  <a:srgbClr val="0070C0"/>
                </a:solidFill>
              </a:rPr>
              <a:t>=Le%20premier%20est%20que%20l,Apple%20en%20sont%20une%20forme</a:t>
            </a:r>
            <a:r>
              <a:rPr lang="fr-BF" sz="1000" u="sng" dirty="0"/>
              <a:t>.</a:t>
            </a:r>
            <a:r>
              <a:rPr lang="fr-BF" sz="1000" dirty="0"/>
              <a:t> </a:t>
            </a:r>
          </a:p>
          <a:p>
            <a:pPr lvl="0" fontAlgn="base"/>
            <a:r>
              <a:rPr lang="fr-BF" sz="1000" dirty="0"/>
              <a:t>image type d’IA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https://www.mailabs.fr/lintelligence-artificielle-faible-et-forteen-entreprise/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Code python correction automatique des qcm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https://www.youtube.com/watch?v=0IqCOPlGBTs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Librairie </a:t>
            </a:r>
            <a:r>
              <a:rPr lang="fr-BF" sz="1000" dirty="0" err="1"/>
              <a:t>OpenCv</a:t>
            </a:r>
            <a:r>
              <a:rPr lang="fr-BF" sz="1000" dirty="0"/>
              <a:t> de python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http://pypi.org/project/opencv-python/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Moteur de recommandation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https://www.definitionsmarketing.com/definition/moteur-de-recommandation/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u="sng" dirty="0"/>
              <a:t>Younes </a:t>
            </a:r>
            <a:r>
              <a:rPr lang="fr-BF" sz="1000" u="sng" dirty="0" err="1"/>
              <a:t>Benzaki</a:t>
            </a:r>
            <a:r>
              <a:rPr lang="fr-BF" sz="1000" dirty="0"/>
              <a:t>,  Une fonction distance et KNN</a:t>
            </a:r>
            <a:r>
              <a:rPr lang="fr-BF" sz="1000" dirty="0">
                <a:solidFill>
                  <a:srgbClr val="0070C0"/>
                </a:solidFill>
              </a:rPr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https://mrmint.fr/introductionk-nearest-neighbors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Simon Robic, </a:t>
            </a:r>
            <a:r>
              <a:rPr lang="fr-BF" sz="1000" dirty="0" err="1"/>
              <a:t>chatbot</a:t>
            </a:r>
            <a:r>
              <a:rPr lang="fr-BF" sz="1000" dirty="0"/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https://blog.iadvize.com/fr/chat-bots-intelligenceartificielle-definition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« </a:t>
            </a:r>
            <a:r>
              <a:rPr lang="fr-BF" sz="1000" dirty="0" err="1"/>
              <a:t>gk</a:t>
            </a:r>
            <a:r>
              <a:rPr lang="fr-BF" sz="1000" dirty="0"/>
              <a:t>_ »,  </a:t>
            </a:r>
            <a:r>
              <a:rPr lang="fr-BF" sz="1000" dirty="0" err="1"/>
              <a:t>chatbots</a:t>
            </a:r>
            <a:r>
              <a:rPr lang="fr-BF" sz="1000" dirty="0"/>
              <a:t> life, </a:t>
            </a:r>
            <a:r>
              <a:rPr lang="fr-BF" sz="1000" u="sng" dirty="0">
                <a:solidFill>
                  <a:srgbClr val="0070C0"/>
                </a:solidFill>
              </a:rPr>
              <a:t>https://chatbotslife.com/text-classification-usingalgorithms-e4d50dcba45?gi=e359100dff6a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Diego Lopez Yes, </a:t>
            </a:r>
            <a:r>
              <a:rPr lang="fr-BF" sz="1000" dirty="0" err="1"/>
              <a:t>Your</a:t>
            </a:r>
            <a:r>
              <a:rPr lang="fr-BF" sz="1000" dirty="0"/>
              <a:t> Guide to Natural </a:t>
            </a:r>
            <a:r>
              <a:rPr lang="fr-BF" sz="1000" dirty="0" err="1"/>
              <a:t>Language</a:t>
            </a:r>
            <a:r>
              <a:rPr lang="fr-BF" sz="1000" dirty="0"/>
              <a:t> </a:t>
            </a:r>
            <a:r>
              <a:rPr lang="fr-BF" sz="1000" dirty="0" err="1"/>
              <a:t>Processing</a:t>
            </a:r>
            <a:r>
              <a:rPr lang="fr-BF" sz="1000" dirty="0"/>
              <a:t> (NLP),   </a:t>
            </a:r>
            <a:r>
              <a:rPr lang="fr-BF" sz="1000" u="sng" dirty="0">
                <a:solidFill>
                  <a:srgbClr val="0070C0"/>
                </a:solidFill>
              </a:rPr>
              <a:t>https://towardsdatascience.com/your-guide-to-natural-language-processing-nlp48ea2511f6e1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 err="1"/>
              <a:t>Stremming</a:t>
            </a:r>
            <a:r>
              <a:rPr lang="fr-BF" sz="1000" dirty="0"/>
              <a:t> vs </a:t>
            </a:r>
            <a:r>
              <a:rPr lang="fr-BF" sz="1000" dirty="0" err="1"/>
              <a:t>Lemization</a:t>
            </a:r>
            <a:r>
              <a:rPr lang="fr-BF" sz="1000" dirty="0"/>
              <a:t>, </a:t>
            </a:r>
            <a:r>
              <a:rPr lang="fr-BF" sz="1000" u="sng" dirty="0">
                <a:solidFill>
                  <a:srgbClr val="0070C0"/>
                </a:solidFill>
              </a:rPr>
              <a:t>https://www.youtube.com/watch?v=p1ccbR2P_xA</a:t>
            </a:r>
            <a:r>
              <a:rPr lang="fr-BF" sz="1000" dirty="0">
                <a:solidFill>
                  <a:srgbClr val="0070C0"/>
                </a:solidFill>
              </a:rPr>
              <a:t>  </a:t>
            </a:r>
          </a:p>
          <a:p>
            <a:pPr lvl="0" fontAlgn="base"/>
            <a:r>
              <a:rPr lang="fr-BF" sz="1000" u="sng" dirty="0">
                <a:solidFill>
                  <a:srgbClr val="0070C0"/>
                </a:solidFill>
              </a:rPr>
              <a:t>https://www.dreambox.com/adaptive-learning</a:t>
            </a:r>
            <a:r>
              <a:rPr lang="fr-BF" sz="1000" dirty="0">
                <a:solidFill>
                  <a:srgbClr val="0070C0"/>
                </a:solidFill>
              </a:rPr>
              <a:t>  </a:t>
            </a:r>
          </a:p>
          <a:p>
            <a:pPr lvl="0" fontAlgn="base"/>
            <a:r>
              <a:rPr lang="fr-BF" sz="1000" dirty="0"/>
              <a:t>Fabian Ropars, </a:t>
            </a:r>
            <a:r>
              <a:rPr lang="fr-BF" sz="1000" dirty="0" err="1"/>
              <a:t>Botnation</a:t>
            </a:r>
            <a:r>
              <a:rPr lang="fr-BF" sz="1000" dirty="0"/>
              <a:t> : un outil simple et complet pour créer un </a:t>
            </a:r>
            <a:r>
              <a:rPr lang="fr-BF" sz="1000" dirty="0" err="1"/>
              <a:t>chatbot</a:t>
            </a:r>
            <a:r>
              <a:rPr lang="fr-BF" sz="1000" dirty="0"/>
              <a:t> </a:t>
            </a:r>
          </a:p>
          <a:p>
            <a:pPr lvl="0" fontAlgn="base"/>
            <a:r>
              <a:rPr lang="fr-BF" sz="1000" dirty="0"/>
              <a:t>Tim, Code python, </a:t>
            </a:r>
            <a:r>
              <a:rPr lang="fr-BF" sz="1000" u="sng" dirty="0">
                <a:solidFill>
                  <a:srgbClr val="0070C0"/>
                </a:solidFill>
              </a:rPr>
              <a:t>https://techwithtim.net/tutorials/ai-chatbot/part-1/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  <a:r>
              <a:rPr lang="fr-BF" sz="1000" b="1" dirty="0">
                <a:solidFill>
                  <a:srgbClr val="0070C0"/>
                </a:solidFill>
              </a:rPr>
              <a:t>[18]</a:t>
            </a:r>
            <a:r>
              <a:rPr lang="fr-BF" sz="1000" dirty="0">
                <a:solidFill>
                  <a:srgbClr val="0070C0"/>
                </a:solidFill>
              </a:rPr>
              <a:t> Training </a:t>
            </a:r>
            <a:r>
              <a:rPr lang="fr-BF" sz="1000" dirty="0" err="1">
                <a:solidFill>
                  <a:srgbClr val="0070C0"/>
                </a:solidFill>
              </a:rPr>
              <a:t>Deep</a:t>
            </a:r>
            <a:r>
              <a:rPr lang="fr-BF" sz="1000" dirty="0">
                <a:solidFill>
                  <a:srgbClr val="0070C0"/>
                </a:solidFill>
              </a:rPr>
              <a:t> Neural Networks, 11. SEPTEMBER 2018, </a:t>
            </a:r>
            <a:r>
              <a:rPr lang="fr-BF" sz="1000" u="sng" dirty="0">
                <a:solidFill>
                  <a:srgbClr val="0070C0"/>
                </a:solidFill>
              </a:rPr>
              <a:t>https://mc.ai/trainingdeep-neural-networks/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pPr lvl="0" fontAlgn="base"/>
            <a:r>
              <a:rPr lang="fr-BF" sz="1000" dirty="0"/>
              <a:t>Fichier JSON, : </a:t>
            </a:r>
            <a:r>
              <a:rPr lang="fr-BF" sz="1000" u="sng" dirty="0">
                <a:solidFill>
                  <a:srgbClr val="0070C0"/>
                </a:solidFill>
              </a:rPr>
              <a:t>https://www.definitions-marketing.com/definition/moteur-derecommandation/</a:t>
            </a:r>
            <a:r>
              <a:rPr lang="fr-BF" sz="1000" dirty="0">
                <a:solidFill>
                  <a:srgbClr val="0070C0"/>
                </a:solidFill>
              </a:rPr>
              <a:t>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954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>
                    <a:lumMod val="75000"/>
                  </a:schemeClr>
                </a:solidFill>
              </a:rPr>
              <a:t>Groupe projet enjeu 28</a:t>
            </a:r>
            <a:endParaRPr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5FF84E-ED04-4448-9D45-5D97A2EEE0F1}"/>
              </a:ext>
            </a:extLst>
          </p:cNvPr>
          <p:cNvSpPr/>
          <p:nvPr/>
        </p:nvSpPr>
        <p:spPr>
          <a:xfrm>
            <a:off x="690770" y="1913500"/>
            <a:ext cx="776246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Nous vous remercions pour votre Attention!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901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Présentation du projet</a:t>
            </a:r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91221" y="1739563"/>
            <a:ext cx="2356308" cy="320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u="sng" dirty="0">
                <a:solidFill>
                  <a:srgbClr val="FF9800"/>
                </a:solidFill>
              </a:rPr>
              <a:t>Contexte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u="sng" dirty="0">
                <a:solidFill>
                  <a:srgbClr val="FF9800"/>
                </a:solidFill>
              </a:rPr>
              <a:t>Début </a:t>
            </a:r>
            <a:r>
              <a:rPr lang="fr-FR" sz="1200" b="1" dirty="0">
                <a:solidFill>
                  <a:srgbClr val="FF9800"/>
                </a:solidFill>
              </a:rPr>
              <a:t>(Octobre- Mars)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200" b="1" dirty="0"/>
              <a:t>Etude sur l’Afrique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200" b="1" dirty="0"/>
              <a:t>Niveau éducatif très faible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200" b="1" dirty="0"/>
              <a:t>Existence de peu de technologie d’IA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fr-FR" sz="1200" b="1" u="sng" dirty="0">
                <a:solidFill>
                  <a:srgbClr val="FF9800"/>
                </a:solidFill>
              </a:rPr>
              <a:t>Fin </a:t>
            </a:r>
            <a:r>
              <a:rPr lang="fr-FR" sz="1200" b="1" dirty="0">
                <a:solidFill>
                  <a:srgbClr val="FF9800"/>
                </a:solidFill>
              </a:rPr>
              <a:t>(Mars-Juin)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200" b="1" dirty="0"/>
              <a:t>Etude sur l’Ecole centrale Casablanca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200" b="1" dirty="0"/>
              <a:t>Niveau de compréhension très faible sur le module de la mécanique Quantique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GB" sz="12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GB" sz="1200"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b="1"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2"/>
          </p:nvPr>
        </p:nvSpPr>
        <p:spPr>
          <a:xfrm>
            <a:off x="3602501" y="1759871"/>
            <a:ext cx="1605214" cy="2755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u="sng" dirty="0">
                <a:solidFill>
                  <a:srgbClr val="FF9800"/>
                </a:solidFill>
              </a:rPr>
              <a:t>Problématique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1200" b="1" u="sng" dirty="0">
                <a:solidFill>
                  <a:srgbClr val="FF9800"/>
                </a:solidFill>
              </a:rPr>
              <a:t>Début </a:t>
            </a:r>
            <a:r>
              <a:rPr lang="fr-FR" sz="1200" b="1" dirty="0">
                <a:solidFill>
                  <a:srgbClr val="FF9800"/>
                </a:solidFill>
              </a:rPr>
              <a:t>(Octobre- Mars)</a:t>
            </a:r>
            <a:endParaRPr lang="en-GB" sz="1200" b="1" u="sng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C</a:t>
            </a:r>
            <a:r>
              <a:rPr lang="fr-FR" sz="1200" b="1" dirty="0"/>
              <a:t>omment</a:t>
            </a:r>
            <a:r>
              <a:rPr lang="en-GB" sz="1200" b="1" dirty="0"/>
              <a:t> utiliser l’IA pour améliorer le niveau </a:t>
            </a:r>
            <a:r>
              <a:rPr lang="fr-FR" sz="1200" b="1" dirty="0"/>
              <a:t>éducatif</a:t>
            </a:r>
            <a:r>
              <a:rPr lang="en-GB" sz="1200" b="1" dirty="0"/>
              <a:t> en Afrique?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1200" b="1" u="sng" dirty="0">
                <a:solidFill>
                  <a:srgbClr val="FF9800"/>
                </a:solidFill>
              </a:rPr>
              <a:t>Fin </a:t>
            </a:r>
            <a:r>
              <a:rPr lang="fr-FR" sz="1200" b="1" dirty="0">
                <a:solidFill>
                  <a:srgbClr val="FF9800"/>
                </a:solidFill>
              </a:rPr>
              <a:t>(Mars-Juin)</a:t>
            </a:r>
            <a:endParaRPr lang="en-GB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b="1" dirty="0"/>
              <a:t>C</a:t>
            </a:r>
            <a:r>
              <a:rPr lang="en-GB" sz="1200" b="1" dirty="0"/>
              <a:t>omment utiliser l’IA pour améliorer le niveau des élèves de l’Ecole en Mécanique Quantique?</a:t>
            </a:r>
            <a:endParaRPr lang="en-GB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GB" sz="1200" b="1" u="sng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" name="Google Shape;190;p12">
            <a:extLst>
              <a:ext uri="{FF2B5EF4-FFF2-40B4-BE49-F238E27FC236}">
                <a16:creationId xmlns:a16="http://schemas.microsoft.com/office/drawing/2014/main" id="{4A0CE79C-CD90-443B-8E24-EE498299834A}"/>
              </a:ext>
            </a:extLst>
          </p:cNvPr>
          <p:cNvSpPr txBox="1">
            <a:spLocks/>
          </p:cNvSpPr>
          <p:nvPr/>
        </p:nvSpPr>
        <p:spPr>
          <a:xfrm>
            <a:off x="6547797" y="1749717"/>
            <a:ext cx="1605214" cy="275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u="sng" dirty="0">
                <a:solidFill>
                  <a:srgbClr val="FF9800"/>
                </a:solidFill>
              </a:rPr>
              <a:t>Objectif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fr-FR" sz="1200" b="1" u="sng" dirty="0">
                <a:solidFill>
                  <a:srgbClr val="FF9800"/>
                </a:solidFill>
              </a:rPr>
              <a:t>Début </a:t>
            </a:r>
            <a:r>
              <a:rPr lang="fr-FR" sz="1200" b="1" dirty="0">
                <a:solidFill>
                  <a:srgbClr val="FF9800"/>
                </a:solidFill>
              </a:rPr>
              <a:t>(Octobre- Mars)</a:t>
            </a:r>
            <a:endParaRPr lang="fr-FR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Trouver la manière la plus appropriée pour introduire l’IA dans le domaine éducatif en Afrique.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fr-FR" sz="1200" b="1" u="sng" dirty="0">
                <a:solidFill>
                  <a:srgbClr val="FF9800"/>
                </a:solidFill>
              </a:rPr>
              <a:t>Fin </a:t>
            </a:r>
            <a:r>
              <a:rPr lang="fr-FR" sz="1200" b="1" dirty="0">
                <a:solidFill>
                  <a:srgbClr val="FF9800"/>
                </a:solidFill>
              </a:rPr>
              <a:t>(Mars-Juin)</a:t>
            </a:r>
            <a:endParaRPr lang="fr-FR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fr-FR" sz="1200" b="1" dirty="0"/>
              <a:t>Développer un Chatbot autour du module de mécanique quantique</a:t>
            </a:r>
            <a:endParaRPr lang="fr-FR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endParaRPr lang="fr-FR" sz="1200" b="1" u="sng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200" b="1" dirty="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87EA9C24-059F-4653-A163-ECA8CD778BB5}"/>
              </a:ext>
            </a:extLst>
          </p:cNvPr>
          <p:cNvSpPr/>
          <p:nvPr/>
        </p:nvSpPr>
        <p:spPr>
          <a:xfrm>
            <a:off x="5634247" y="2979966"/>
            <a:ext cx="487017" cy="15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D33267A2-9EF6-4DB4-9213-B5F96BBDC9D2}"/>
              </a:ext>
            </a:extLst>
          </p:cNvPr>
          <p:cNvSpPr/>
          <p:nvPr/>
        </p:nvSpPr>
        <p:spPr>
          <a:xfrm>
            <a:off x="2688951" y="2977338"/>
            <a:ext cx="487017" cy="15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oogle Shape;631;p37">
            <a:extLst>
              <a:ext uri="{FF2B5EF4-FFF2-40B4-BE49-F238E27FC236}">
                <a16:creationId xmlns:a16="http://schemas.microsoft.com/office/drawing/2014/main" id="{0A7F0892-0663-4F83-803F-118206F7539D}"/>
              </a:ext>
            </a:extLst>
          </p:cNvPr>
          <p:cNvGrpSpPr/>
          <p:nvPr/>
        </p:nvGrpSpPr>
        <p:grpSpPr>
          <a:xfrm>
            <a:off x="5748882" y="2571750"/>
            <a:ext cx="323793" cy="339493"/>
            <a:chOff x="5961125" y="1623900"/>
            <a:chExt cx="427450" cy="448175"/>
          </a:xfrm>
        </p:grpSpPr>
        <p:sp>
          <p:nvSpPr>
            <p:cNvPr id="26" name="Google Shape;632;p37">
              <a:extLst>
                <a:ext uri="{FF2B5EF4-FFF2-40B4-BE49-F238E27FC236}">
                  <a16:creationId xmlns:a16="http://schemas.microsoft.com/office/drawing/2014/main" id="{7A21002E-D172-4EDD-BFC5-8B847A2B45E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3;p37">
              <a:extLst>
                <a:ext uri="{FF2B5EF4-FFF2-40B4-BE49-F238E27FC236}">
                  <a16:creationId xmlns:a16="http://schemas.microsoft.com/office/drawing/2014/main" id="{1FEC1E0C-E8AD-4736-A180-F4D4E7FD74FC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4;p37">
              <a:extLst>
                <a:ext uri="{FF2B5EF4-FFF2-40B4-BE49-F238E27FC236}">
                  <a16:creationId xmlns:a16="http://schemas.microsoft.com/office/drawing/2014/main" id="{676E80C9-1026-48D4-AF2F-050B1192918A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5;p37">
              <a:extLst>
                <a:ext uri="{FF2B5EF4-FFF2-40B4-BE49-F238E27FC236}">
                  <a16:creationId xmlns:a16="http://schemas.microsoft.com/office/drawing/2014/main" id="{5D38E8F0-8DF7-41F3-9B0C-05B23321A254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6;p37">
              <a:extLst>
                <a:ext uri="{FF2B5EF4-FFF2-40B4-BE49-F238E27FC236}">
                  <a16:creationId xmlns:a16="http://schemas.microsoft.com/office/drawing/2014/main" id="{F6DDF01F-A61E-4FAF-870C-EF0719C476E6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7;p37">
              <a:extLst>
                <a:ext uri="{FF2B5EF4-FFF2-40B4-BE49-F238E27FC236}">
                  <a16:creationId xmlns:a16="http://schemas.microsoft.com/office/drawing/2014/main" id="{47B51125-B306-4F24-AD88-B8B1954DD52A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8;p37">
              <a:extLst>
                <a:ext uri="{FF2B5EF4-FFF2-40B4-BE49-F238E27FC236}">
                  <a16:creationId xmlns:a16="http://schemas.microsoft.com/office/drawing/2014/main" id="{FBA23E60-E904-48FF-9DFE-50AB6DE64F25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79;p37">
            <a:extLst>
              <a:ext uri="{FF2B5EF4-FFF2-40B4-BE49-F238E27FC236}">
                <a16:creationId xmlns:a16="http://schemas.microsoft.com/office/drawing/2014/main" id="{FCFCDF0B-998C-45F2-A551-D4FB1982D83D}"/>
              </a:ext>
            </a:extLst>
          </p:cNvPr>
          <p:cNvGrpSpPr/>
          <p:nvPr/>
        </p:nvGrpSpPr>
        <p:grpSpPr>
          <a:xfrm>
            <a:off x="499685" y="640991"/>
            <a:ext cx="314590" cy="269367"/>
            <a:chOff x="1934025" y="1001650"/>
            <a:chExt cx="415300" cy="355600"/>
          </a:xfrm>
        </p:grpSpPr>
        <p:sp>
          <p:nvSpPr>
            <p:cNvPr id="34" name="Google Shape;580;p37">
              <a:extLst>
                <a:ext uri="{FF2B5EF4-FFF2-40B4-BE49-F238E27FC236}">
                  <a16:creationId xmlns:a16="http://schemas.microsoft.com/office/drawing/2014/main" id="{CACA5846-9BF3-4911-B6F4-A83579B98CBB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1;p37">
              <a:extLst>
                <a:ext uri="{FF2B5EF4-FFF2-40B4-BE49-F238E27FC236}">
                  <a16:creationId xmlns:a16="http://schemas.microsoft.com/office/drawing/2014/main" id="{99233C68-DD84-484F-82F5-D4AFBC78C6AA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2;p37">
              <a:extLst>
                <a:ext uri="{FF2B5EF4-FFF2-40B4-BE49-F238E27FC236}">
                  <a16:creationId xmlns:a16="http://schemas.microsoft.com/office/drawing/2014/main" id="{8F4349A3-CD28-472F-9FC6-58FEB723E760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37">
              <a:extLst>
                <a:ext uri="{FF2B5EF4-FFF2-40B4-BE49-F238E27FC236}">
                  <a16:creationId xmlns:a16="http://schemas.microsoft.com/office/drawing/2014/main" id="{6517DD60-776E-4672-810C-649CB2A7E7FC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769;p37">
            <a:extLst>
              <a:ext uri="{FF2B5EF4-FFF2-40B4-BE49-F238E27FC236}">
                <a16:creationId xmlns:a16="http://schemas.microsoft.com/office/drawing/2014/main" id="{4EDE70AD-1FF9-406D-8D6A-4D9C8912923A}"/>
              </a:ext>
            </a:extLst>
          </p:cNvPr>
          <p:cNvSpPr/>
          <p:nvPr/>
        </p:nvSpPr>
        <p:spPr>
          <a:xfrm>
            <a:off x="2731397" y="2687061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20" name="Google Shape;420;p27"/>
          <p:cNvGrpSpPr/>
          <p:nvPr/>
        </p:nvGrpSpPr>
        <p:grpSpPr>
          <a:xfrm rot="10800000">
            <a:off x="19973" y="1539666"/>
            <a:ext cx="2215928" cy="864880"/>
            <a:chOff x="185742" y="1697030"/>
            <a:chExt cx="5165698" cy="165813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Google Shape;421;p27"/>
            <p:cNvSpPr/>
            <p:nvPr/>
          </p:nvSpPr>
          <p:spPr>
            <a:xfrm rot="10800000" flipH="1">
              <a:off x="1426313" y="1697030"/>
              <a:ext cx="2693400" cy="12438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Octobre</a:t>
              </a:r>
              <a:endParaRPr sz="16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25" name="Google Shape;425;p27"/>
          <p:cNvGrpSpPr/>
          <p:nvPr/>
        </p:nvGrpSpPr>
        <p:grpSpPr>
          <a:xfrm rot="10800000">
            <a:off x="2072095" y="1539660"/>
            <a:ext cx="2499905" cy="864880"/>
            <a:chOff x="185742" y="1697030"/>
            <a:chExt cx="5165698" cy="16581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26" name="Google Shape;426;p27"/>
            <p:cNvSpPr/>
            <p:nvPr/>
          </p:nvSpPr>
          <p:spPr>
            <a:xfrm rot="10800000" flipH="1">
              <a:off x="1426311" y="1697030"/>
              <a:ext cx="2693401" cy="12438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Novembre-</a:t>
              </a:r>
              <a:r>
                <a:rPr lang="en-GB" sz="1600" b="1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Décembre</a:t>
              </a:r>
              <a:endParaRPr sz="1600" b="1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0" name="Google Shape;430;p27"/>
          <p:cNvGrpSpPr/>
          <p:nvPr/>
        </p:nvGrpSpPr>
        <p:grpSpPr>
          <a:xfrm rot="10800000">
            <a:off x="6446045" y="1539672"/>
            <a:ext cx="2532653" cy="864880"/>
            <a:chOff x="185742" y="1697030"/>
            <a:chExt cx="5165698" cy="1658130"/>
          </a:xfrm>
          <a:solidFill>
            <a:schemeClr val="accent5"/>
          </a:solidFill>
        </p:grpSpPr>
        <p:sp>
          <p:nvSpPr>
            <p:cNvPr id="431" name="Google Shape;431;p27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Mars-Juin</a:t>
              </a:r>
              <a:endParaRPr sz="1600" b="1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5" name="Google Shape;435;p27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Google Shape;436;p2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986AD61B-364D-4848-A1DA-CE78ABC2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3. Méthologie (</a:t>
            </a:r>
            <a:r>
              <a:rPr lang="en-GB" dirty="0"/>
              <a:t>Déroulement du projet</a:t>
            </a:r>
            <a:r>
              <a:rPr lang="en" dirty="0"/>
              <a:t>)</a:t>
            </a:r>
            <a:endParaRPr lang="en-US" dirty="0"/>
          </a:p>
        </p:txBody>
      </p:sp>
      <p:grpSp>
        <p:nvGrpSpPr>
          <p:cNvPr id="33" name="Google Shape;425;p27">
            <a:extLst>
              <a:ext uri="{FF2B5EF4-FFF2-40B4-BE49-F238E27FC236}">
                <a16:creationId xmlns:a16="http://schemas.microsoft.com/office/drawing/2014/main" id="{7D22DC2B-3C33-4FFF-A4F5-5DDCB9AE35CE}"/>
              </a:ext>
            </a:extLst>
          </p:cNvPr>
          <p:cNvGrpSpPr/>
          <p:nvPr/>
        </p:nvGrpSpPr>
        <p:grpSpPr>
          <a:xfrm rot="10800000">
            <a:off x="4308803" y="1539654"/>
            <a:ext cx="2373011" cy="864880"/>
            <a:chOff x="185742" y="1697030"/>
            <a:chExt cx="5165698" cy="16581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4" name="Google Shape;426;p27">
              <a:extLst>
                <a:ext uri="{FF2B5EF4-FFF2-40B4-BE49-F238E27FC236}">
                  <a16:creationId xmlns:a16="http://schemas.microsoft.com/office/drawing/2014/main" id="{1EADA188-5F46-42EE-977D-3E24467AC98D}"/>
                </a:ext>
              </a:extLst>
            </p:cNvPr>
            <p:cNvSpPr/>
            <p:nvPr/>
          </p:nvSpPr>
          <p:spPr>
            <a:xfrm rot="10800000" flipH="1">
              <a:off x="1426311" y="1697030"/>
              <a:ext cx="2693401" cy="12438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Janvier-Février</a:t>
              </a:r>
              <a:endParaRPr sz="1600" b="1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27;p27">
              <a:extLst>
                <a:ext uri="{FF2B5EF4-FFF2-40B4-BE49-F238E27FC236}">
                  <a16:creationId xmlns:a16="http://schemas.microsoft.com/office/drawing/2014/main" id="{101DD9FF-49C5-47EA-9DDD-99F859EABC2A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28;p27">
              <a:extLst>
                <a:ext uri="{FF2B5EF4-FFF2-40B4-BE49-F238E27FC236}">
                  <a16:creationId xmlns:a16="http://schemas.microsoft.com/office/drawing/2014/main" id="{1A3C5DEE-895A-447D-B62C-781E9C76930D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7" name="Google Shape;429;p27">
              <a:extLst>
                <a:ext uri="{FF2B5EF4-FFF2-40B4-BE49-F238E27FC236}">
                  <a16:creationId xmlns:a16="http://schemas.microsoft.com/office/drawing/2014/main" id="{618BA88A-5422-49FC-AE36-204E7E967B1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AB1BC8AB-2893-4A02-A8FF-BB431F6D7743}"/>
              </a:ext>
            </a:extLst>
          </p:cNvPr>
          <p:cNvSpPr txBox="1"/>
          <p:nvPr/>
        </p:nvSpPr>
        <p:spPr>
          <a:xfrm>
            <a:off x="-18090" y="2571750"/>
            <a:ext cx="1720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Compréhension du projet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65D7AD1-3E5B-4E39-BD6F-8E07755739C7}"/>
              </a:ext>
            </a:extLst>
          </p:cNvPr>
          <p:cNvSpPr txBox="1"/>
          <p:nvPr/>
        </p:nvSpPr>
        <p:spPr>
          <a:xfrm>
            <a:off x="2072095" y="2594380"/>
            <a:ext cx="2042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Etude Globale sur l’IA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Etude des problèmes éducatifs en Afrique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Etude approfondie des outils d’IA au niveau éducatif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Identification de quatre use cases</a:t>
            </a:r>
          </a:p>
          <a:p>
            <a:endParaRPr lang="fr-FR" sz="1200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6C4B70C-891B-4E12-9F2C-7F436AF2B7E1}"/>
              </a:ext>
            </a:extLst>
          </p:cNvPr>
          <p:cNvSpPr txBox="1"/>
          <p:nvPr/>
        </p:nvSpPr>
        <p:spPr>
          <a:xfrm>
            <a:off x="4370131" y="2594380"/>
            <a:ext cx="183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Etude approfondie des quatre use cases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Identification d’un seul use cases à étudier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E54EC2A-AB18-4DB8-8160-C3FB873D946E}"/>
              </a:ext>
            </a:extLst>
          </p:cNvPr>
          <p:cNvSpPr txBox="1"/>
          <p:nvPr/>
        </p:nvSpPr>
        <p:spPr>
          <a:xfrm>
            <a:off x="6681811" y="2594380"/>
            <a:ext cx="2193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Préparation d’une base de donné du Chatbot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Développement du Chabot via BoTnation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b="1" dirty="0"/>
              <a:t>Développement du Chatbot à l’aide des librairies de python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46419" y="3224022"/>
            <a:ext cx="473518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MA" dirty="0"/>
              <a:t>4. Développement</a:t>
            </a:r>
            <a:br>
              <a:rPr lang="fr-MA" dirty="0"/>
            </a:br>
            <a:endParaRPr lang="fr-MA" sz="32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46419" y="-8164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79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742E3-E331-DC4A-871A-A6E2B796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rgbClr val="FFFFFF"/>
                </a:solidFill>
              </a:rPr>
              <a:t>4.1. Etat des lieux du secteur de l’éducation en Afrique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7BA9B9-CFF2-1C4F-B02F-D654FE994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8</a:t>
            </a:fld>
            <a:endParaRPr lang="fr-MA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2AF172-03C6-354E-AC6A-2DF37DBCA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1" y="1378723"/>
            <a:ext cx="4654296" cy="31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6521A-F1E0-5947-A35B-78EE5892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rgbClr val="FFFFFF"/>
                </a:solidFill>
              </a:rPr>
              <a:t>4.2 Etude comparative des différentes initiatives en Afrique et à l’international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FC04F0-AAA6-D04F-B4C6-D6A20A442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 smtClean="0"/>
              <a:t>9</a:t>
            </a:fld>
            <a:endParaRPr lang="fr-M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50F0C-1F10-C445-A042-34672BDAC6E4}"/>
              </a:ext>
            </a:extLst>
          </p:cNvPr>
          <p:cNvSpPr/>
          <p:nvPr/>
        </p:nvSpPr>
        <p:spPr>
          <a:xfrm>
            <a:off x="438210" y="1558326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Afrique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689A3DA-515F-4D43-88B5-870A4E10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0" y="1874683"/>
            <a:ext cx="3344158" cy="2828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EC557C-1AE6-A240-A264-26FF14A0A8CB}"/>
              </a:ext>
            </a:extLst>
          </p:cNvPr>
          <p:cNvSpPr/>
          <p:nvPr/>
        </p:nvSpPr>
        <p:spPr>
          <a:xfrm>
            <a:off x="4300698" y="1566906"/>
            <a:ext cx="1399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1200" dirty="0">
                <a:solidFill>
                  <a:srgbClr val="002060"/>
                </a:solidFill>
              </a:rPr>
              <a:t>A l’international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57DC1A2-2531-D648-9E4E-464E3AB0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8" y="1874683"/>
            <a:ext cx="3344158" cy="27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4890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88806144C4604AAB0B78A3A8E85E8A" ma:contentTypeVersion="2" ma:contentTypeDescription="Crée un document." ma:contentTypeScope="" ma:versionID="9d935ea8850878ecb044ffe729cbda72">
  <xsd:schema xmlns:xsd="http://www.w3.org/2001/XMLSchema" xmlns:xs="http://www.w3.org/2001/XMLSchema" xmlns:p="http://schemas.microsoft.com/office/2006/metadata/properties" xmlns:ns2="2248c125-7871-4c49-ba9c-1d5d3b5dc4fd" targetNamespace="http://schemas.microsoft.com/office/2006/metadata/properties" ma:root="true" ma:fieldsID="8fc0d8c493ccd3d27106ee0c89f4c283" ns2:_="">
    <xsd:import namespace="2248c125-7871-4c49-ba9c-1d5d3b5dc4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8c125-7871-4c49-ba9c-1d5d3b5dc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604FDE-829C-47EF-B095-E9ECB9F75B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5A0D01-ED89-4200-B06D-F15F76749BD5}">
  <ds:schemaRefs>
    <ds:schemaRef ds:uri="http://schemas.openxmlformats.org/package/2006/metadata/core-properties"/>
    <ds:schemaRef ds:uri="2248c125-7871-4c49-ba9c-1d5d3b5dc4fd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2CDEC9-9477-4FBF-BB86-35D54E951202}">
  <ds:schemaRefs>
    <ds:schemaRef ds:uri="2248c125-7871-4c49-ba9c-1d5d3b5dc4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1887</Words>
  <Application>Microsoft Office PowerPoint</Application>
  <PresentationFormat>Affichage à l'écran (16:9)</PresentationFormat>
  <Paragraphs>353</Paragraphs>
  <Slides>48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Arial</vt:lpstr>
      <vt:lpstr>Arvo</vt:lpstr>
      <vt:lpstr>Roboto Condensed Light</vt:lpstr>
      <vt:lpstr>Wingdings</vt:lpstr>
      <vt:lpstr>Roboto Condensed</vt:lpstr>
      <vt:lpstr>Montserrat</vt:lpstr>
      <vt:lpstr>Calibri</vt:lpstr>
      <vt:lpstr>Corbel</vt:lpstr>
      <vt:lpstr>Salerio template</vt:lpstr>
      <vt:lpstr>INTELLIGENCE ARTIFICIELLE (IA)  AU SERVICE DE L’EDUCATION</vt:lpstr>
      <vt:lpstr>Tuteur Entreprise</vt:lpstr>
      <vt:lpstr>PLAN</vt:lpstr>
      <vt:lpstr>1. Présentation de AIOX LABS</vt:lpstr>
      <vt:lpstr>2. Présentation du projet</vt:lpstr>
      <vt:lpstr>3. Méthologie (Déroulement du projet)</vt:lpstr>
      <vt:lpstr>4. Développement </vt:lpstr>
      <vt:lpstr>4.1. Etat des lieux du secteur de l’éducation en Afrique</vt:lpstr>
      <vt:lpstr>4.2 Etude comparative des différentes initiatives en Afrique et à l’international</vt:lpstr>
      <vt:lpstr>Etude d’impact et complexité des différents ​ Use cases</vt:lpstr>
      <vt:lpstr>Use cases sur lesquelles nous avons choisi d’approfondir l’étude :</vt:lpstr>
      <vt:lpstr>Etude de l’Impact et la complexité de chaque Use case :</vt:lpstr>
      <vt:lpstr>L’Impact et la complexité de chaque Use case :</vt:lpstr>
      <vt:lpstr>Matrice impact-complexité </vt:lpstr>
      <vt:lpstr>L’outil Botnation</vt:lpstr>
      <vt:lpstr>C’est quoi Botnation ?</vt:lpstr>
      <vt:lpstr>Outils :</vt:lpstr>
      <vt:lpstr>Point fort de Botnation : </vt:lpstr>
      <vt:lpstr>Descriptive de notre bot :</vt:lpstr>
      <vt:lpstr>Notre Chatbot est composé de deux groupes  :</vt:lpstr>
      <vt:lpstr>Organigramme du notre bot : </vt:lpstr>
      <vt:lpstr>Présentation PowerPoint</vt:lpstr>
      <vt:lpstr>Limite du Chatbot développé avec Botnation  </vt:lpstr>
      <vt:lpstr>Principe De l’algorithme</vt:lpstr>
      <vt:lpstr>Explication du code implémenté</vt:lpstr>
      <vt:lpstr>Justification de choix  « JSON »</vt:lpstr>
      <vt:lpstr>Principe de l’algorithme</vt:lpstr>
      <vt:lpstr>Principe de l’algorithme</vt:lpstr>
      <vt:lpstr>Principe de l’algorithme</vt:lpstr>
      <vt:lpstr>Principe de l’algorithme</vt:lpstr>
      <vt:lpstr>Principe de l’algorithme</vt:lpstr>
      <vt:lpstr>Principe de l’algorithme</vt:lpstr>
      <vt:lpstr>Principe de l’algorithme</vt:lpstr>
      <vt:lpstr>Dynamisation de la base de donnée</vt:lpstr>
      <vt:lpstr>Dynamisation de la base de données :</vt:lpstr>
      <vt:lpstr>Dynamisation de la base de données :</vt:lpstr>
      <vt:lpstr>Dynamisation de la base de données :</vt:lpstr>
      <vt:lpstr>Dynamisation de la base de données :</vt:lpstr>
      <vt:lpstr>Dynamisation de la base de données :</vt:lpstr>
      <vt:lpstr>Validation des resultats</vt:lpstr>
      <vt:lpstr>Résultats : </vt:lpstr>
      <vt:lpstr>Résultat:</vt:lpstr>
      <vt:lpstr>Résultat:</vt:lpstr>
      <vt:lpstr>Résultat:</vt:lpstr>
      <vt:lpstr>Résultat:</vt:lpstr>
      <vt:lpstr>Conclusion</vt:lpstr>
      <vt:lpstr>Références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ARTIFICIELLE AU SERVICE DE L’EDUCATION</dc:title>
  <dc:creator>JOEL SAWADOGO</dc:creator>
  <cp:lastModifiedBy>JOEL SAWADOGO</cp:lastModifiedBy>
  <cp:revision>75</cp:revision>
  <dcterms:created xsi:type="dcterms:W3CDTF">2020-06-24T16:55:46Z</dcterms:created>
  <dcterms:modified xsi:type="dcterms:W3CDTF">2020-06-25T21:56:04Z</dcterms:modified>
</cp:coreProperties>
</file>